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68.xml" ContentType="application/vnd.openxmlformats-officedocument.presentationml.notesSlide+xml"/>
  <Default Extension="png" ContentType="image/png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Default Extension="docx" ContentType="application/vnd.openxmlformats-officedocument.wordprocessingml.document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6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49" r:id="rId43"/>
    <p:sldId id="350" r:id="rId44"/>
    <p:sldId id="351" r:id="rId45"/>
    <p:sldId id="352" r:id="rId46"/>
    <p:sldId id="353" r:id="rId47"/>
    <p:sldId id="354" r:id="rId48"/>
    <p:sldId id="355" r:id="rId49"/>
    <p:sldId id="356" r:id="rId50"/>
    <p:sldId id="357" r:id="rId51"/>
    <p:sldId id="367" r:id="rId52"/>
    <p:sldId id="358" r:id="rId53"/>
    <p:sldId id="359" r:id="rId54"/>
    <p:sldId id="360" r:id="rId55"/>
    <p:sldId id="361" r:id="rId56"/>
    <p:sldId id="362" r:id="rId57"/>
    <p:sldId id="363" r:id="rId58"/>
    <p:sldId id="364" r:id="rId59"/>
    <p:sldId id="365" r:id="rId60"/>
    <p:sldId id="366" r:id="rId61"/>
    <p:sldId id="368" r:id="rId62"/>
    <p:sldId id="369" r:id="rId63"/>
    <p:sldId id="370" r:id="rId64"/>
    <p:sldId id="371" r:id="rId65"/>
    <p:sldId id="372" r:id="rId66"/>
    <p:sldId id="373" r:id="rId67"/>
    <p:sldId id="374" r:id="rId68"/>
    <p:sldId id="375" r:id="rId69"/>
    <p:sldId id="376" r:id="rId70"/>
    <p:sldId id="377" r:id="rId71"/>
    <p:sldId id="378" r:id="rId72"/>
    <p:sldId id="379" r:id="rId73"/>
    <p:sldId id="380" r:id="rId74"/>
    <p:sldId id="381" r:id="rId75"/>
    <p:sldId id="299" r:id="rId76"/>
    <p:sldId id="300" r:id="rId77"/>
    <p:sldId id="301" r:id="rId78"/>
    <p:sldId id="302" r:id="rId79"/>
    <p:sldId id="303" r:id="rId80"/>
    <p:sldId id="304" r:id="rId81"/>
    <p:sldId id="305" r:id="rId82"/>
    <p:sldId id="306" r:id="rId83"/>
    <p:sldId id="307" r:id="rId84"/>
    <p:sldId id="308" r:id="rId85"/>
    <p:sldId id="309" r:id="rId86"/>
    <p:sldId id="310" r:id="rId87"/>
    <p:sldId id="311" r:id="rId88"/>
    <p:sldId id="312" r:id="rId89"/>
    <p:sldId id="313" r:id="rId90"/>
    <p:sldId id="314" r:id="rId91"/>
    <p:sldId id="315" r:id="rId92"/>
    <p:sldId id="316" r:id="rId93"/>
    <p:sldId id="317" r:id="rId94"/>
    <p:sldId id="318" r:id="rId95"/>
    <p:sldId id="319" r:id="rId96"/>
    <p:sldId id="320" r:id="rId97"/>
    <p:sldId id="321" r:id="rId98"/>
    <p:sldId id="322" r:id="rId99"/>
    <p:sldId id="323" r:id="rId100"/>
    <p:sldId id="324" r:id="rId101"/>
    <p:sldId id="325" r:id="rId102"/>
    <p:sldId id="326" r:id="rId103"/>
    <p:sldId id="327" r:id="rId104"/>
    <p:sldId id="328" r:id="rId105"/>
    <p:sldId id="329" r:id="rId106"/>
    <p:sldId id="330" r:id="rId107"/>
    <p:sldId id="331" r:id="rId108"/>
    <p:sldId id="332" r:id="rId109"/>
    <p:sldId id="333" r:id="rId110"/>
    <p:sldId id="334" r:id="rId111"/>
    <p:sldId id="335" r:id="rId112"/>
    <p:sldId id="336" r:id="rId113"/>
    <p:sldId id="337" r:id="rId114"/>
    <p:sldId id="338" r:id="rId115"/>
    <p:sldId id="339" r:id="rId116"/>
    <p:sldId id="340" r:id="rId117"/>
    <p:sldId id="341" r:id="rId118"/>
    <p:sldId id="342" r:id="rId119"/>
    <p:sldId id="343" r:id="rId120"/>
    <p:sldId id="344" r:id="rId121"/>
    <p:sldId id="345" r:id="rId122"/>
    <p:sldId id="346" r:id="rId123"/>
    <p:sldId id="347" r:id="rId124"/>
    <p:sldId id="348" r:id="rId1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image" Target="../media/image60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BC50EBB-A2CD-47D5-B349-3D009FE939C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6A43A8-0A23-4C92-8AA6-89A6A44FD682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2463DB-472F-4B2F-9A41-6EFE3FB201EB}" type="slidenum">
              <a:rPr lang="en-US"/>
              <a:pPr/>
              <a:t>10</a:t>
            </a:fld>
            <a:endParaRPr lang="en-US"/>
          </a:p>
        </p:txBody>
      </p:sp>
      <p:sp>
        <p:nvSpPr>
          <p:cNvPr id="85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5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CCDC13-27E6-496B-82FB-027BB4F425C9}" type="slidenum">
              <a:rPr lang="en-US"/>
              <a:pPr/>
              <a:t>11</a:t>
            </a:fld>
            <a:endParaRPr lang="en-US"/>
          </a:p>
        </p:txBody>
      </p:sp>
      <p:sp>
        <p:nvSpPr>
          <p:cNvPr id="85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5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81CE6E-F0B5-40D4-8DDD-26567E5CEB63}" type="slidenum">
              <a:rPr lang="en-US"/>
              <a:pPr/>
              <a:t>12</a:t>
            </a:fld>
            <a:endParaRPr lang="en-US"/>
          </a:p>
        </p:txBody>
      </p:sp>
      <p:sp>
        <p:nvSpPr>
          <p:cNvPr id="85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5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DA434B-11FA-48B3-9259-1B4CE0BF28C6}" type="slidenum">
              <a:rPr lang="en-US"/>
              <a:pPr/>
              <a:t>13</a:t>
            </a:fld>
            <a:endParaRPr lang="en-US"/>
          </a:p>
        </p:txBody>
      </p:sp>
      <p:sp>
        <p:nvSpPr>
          <p:cNvPr id="85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5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C964DF-3DD8-49F7-88BE-BC6ED66BC080}" type="slidenum">
              <a:rPr lang="en-US"/>
              <a:pPr/>
              <a:t>14</a:t>
            </a:fld>
            <a:endParaRPr lang="en-US"/>
          </a:p>
        </p:txBody>
      </p:sp>
      <p:sp>
        <p:nvSpPr>
          <p:cNvPr id="86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885336-14D7-428B-A96F-A0D13B2ECA67}" type="slidenum">
              <a:rPr lang="en-US"/>
              <a:pPr/>
              <a:t>15</a:t>
            </a:fld>
            <a:endParaRPr lang="en-US"/>
          </a:p>
        </p:txBody>
      </p:sp>
      <p:sp>
        <p:nvSpPr>
          <p:cNvPr id="86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F64103-11E1-4F28-A035-503E9898BCAA}" type="slidenum">
              <a:rPr lang="en-US"/>
              <a:pPr/>
              <a:t>16</a:t>
            </a:fld>
            <a:endParaRPr lang="en-US"/>
          </a:p>
        </p:txBody>
      </p:sp>
      <p:sp>
        <p:nvSpPr>
          <p:cNvPr id="86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2A9715-2E9D-4320-97E0-DBBEDEEC7ACF}" type="slidenum">
              <a:rPr lang="en-US"/>
              <a:pPr/>
              <a:t>17</a:t>
            </a:fld>
            <a:endParaRPr lang="en-US"/>
          </a:p>
        </p:txBody>
      </p:sp>
      <p:sp>
        <p:nvSpPr>
          <p:cNvPr id="86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96AB1D-50E2-4FC8-A706-505B6AB77176}" type="slidenum">
              <a:rPr lang="en-US"/>
              <a:pPr/>
              <a:t>18</a:t>
            </a:fld>
            <a:endParaRPr lang="en-US"/>
          </a:p>
        </p:txBody>
      </p:sp>
      <p:sp>
        <p:nvSpPr>
          <p:cNvPr id="86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2B1E4C-FA41-43DD-A2DA-2E7EA0713A23}" type="slidenum">
              <a:rPr lang="en-US"/>
              <a:pPr/>
              <a:t>19</a:t>
            </a:fld>
            <a:endParaRPr lang="en-US"/>
          </a:p>
        </p:txBody>
      </p:sp>
      <p:sp>
        <p:nvSpPr>
          <p:cNvPr id="87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327070-27E3-4060-A7D0-C36DB02D9C70}" type="slidenum">
              <a:rPr lang="en-US"/>
              <a:pPr/>
              <a:t>2</a:t>
            </a:fld>
            <a:endParaRPr lang="en-US"/>
          </a:p>
        </p:txBody>
      </p:sp>
      <p:sp>
        <p:nvSpPr>
          <p:cNvPr id="83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AFEE9F-E1D2-4453-A914-D896E3C79BB2}" type="slidenum">
              <a:rPr lang="en-US"/>
              <a:pPr/>
              <a:t>20</a:t>
            </a:fld>
            <a:endParaRPr lang="en-US"/>
          </a:p>
        </p:txBody>
      </p:sp>
      <p:sp>
        <p:nvSpPr>
          <p:cNvPr id="87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3C7CC9-CA2A-4124-90FA-FBEC64CF1EFD}" type="slidenum">
              <a:rPr lang="en-US"/>
              <a:pPr/>
              <a:t>21</a:t>
            </a:fld>
            <a:endParaRPr lang="en-US"/>
          </a:p>
        </p:txBody>
      </p:sp>
      <p:sp>
        <p:nvSpPr>
          <p:cNvPr id="87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D9C951-BF68-4E3E-B88A-D923CDF8FE98}" type="slidenum">
              <a:rPr lang="en-US"/>
              <a:pPr/>
              <a:t>22</a:t>
            </a:fld>
            <a:endParaRPr lang="en-US"/>
          </a:p>
        </p:txBody>
      </p:sp>
      <p:sp>
        <p:nvSpPr>
          <p:cNvPr id="87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6E1206-0C63-40E3-A3E9-5541081BF492}" type="slidenum">
              <a:rPr lang="en-US"/>
              <a:pPr/>
              <a:t>23</a:t>
            </a:fld>
            <a:endParaRPr lang="en-US"/>
          </a:p>
        </p:txBody>
      </p:sp>
      <p:sp>
        <p:nvSpPr>
          <p:cNvPr id="87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15B2A8-CADA-4E9A-80CF-5B006A85D1DC}" type="slidenum">
              <a:rPr lang="en-US"/>
              <a:pPr/>
              <a:t>24</a:t>
            </a:fld>
            <a:endParaRPr lang="en-US"/>
          </a:p>
        </p:txBody>
      </p:sp>
      <p:sp>
        <p:nvSpPr>
          <p:cNvPr id="88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3B92BA-0B9A-4397-B442-9D4A0B80B466}" type="slidenum">
              <a:rPr lang="en-US"/>
              <a:pPr/>
              <a:t>25</a:t>
            </a:fld>
            <a:endParaRPr lang="en-US"/>
          </a:p>
        </p:txBody>
      </p:sp>
      <p:sp>
        <p:nvSpPr>
          <p:cNvPr id="88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73418B-78C9-4F79-ADF2-59BF23187F09}" type="slidenum">
              <a:rPr lang="en-US"/>
              <a:pPr/>
              <a:t>26</a:t>
            </a:fld>
            <a:endParaRPr lang="en-US"/>
          </a:p>
        </p:txBody>
      </p:sp>
      <p:sp>
        <p:nvSpPr>
          <p:cNvPr id="88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19697F-1333-41B0-9480-600E4268DE49}" type="slidenum">
              <a:rPr lang="en-US"/>
              <a:pPr/>
              <a:t>27</a:t>
            </a:fld>
            <a:endParaRPr lang="en-US"/>
          </a:p>
        </p:txBody>
      </p:sp>
      <p:sp>
        <p:nvSpPr>
          <p:cNvPr id="88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54E3A2-08EF-4F27-9211-D60404487F6C}" type="slidenum">
              <a:rPr lang="en-US"/>
              <a:pPr/>
              <a:t>28</a:t>
            </a:fld>
            <a:endParaRPr lang="en-US"/>
          </a:p>
        </p:txBody>
      </p:sp>
      <p:sp>
        <p:nvSpPr>
          <p:cNvPr id="88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BB81E1-0389-48A8-BDC5-58FFF2BEC27A}" type="slidenum">
              <a:rPr lang="en-US"/>
              <a:pPr/>
              <a:t>29</a:t>
            </a:fld>
            <a:endParaRPr lang="en-US"/>
          </a:p>
        </p:txBody>
      </p:sp>
      <p:sp>
        <p:nvSpPr>
          <p:cNvPr id="89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C5A811-259E-4BD8-A38C-312E0F8FCA79}" type="slidenum">
              <a:rPr lang="en-US"/>
              <a:pPr/>
              <a:t>3</a:t>
            </a:fld>
            <a:endParaRPr lang="en-US"/>
          </a:p>
        </p:txBody>
      </p:sp>
      <p:sp>
        <p:nvSpPr>
          <p:cNvPr id="83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E82672-4244-4FEE-B053-2B19E36E70E4}" type="slidenum">
              <a:rPr lang="en-US"/>
              <a:pPr/>
              <a:t>30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2CD1EF-B0FC-4E52-855C-EE14D028C823}" type="slidenum">
              <a:rPr lang="en-US"/>
              <a:pPr/>
              <a:t>31</a:t>
            </a:fld>
            <a:endParaRPr lang="en-US"/>
          </a:p>
        </p:txBody>
      </p:sp>
      <p:sp>
        <p:nvSpPr>
          <p:cNvPr id="89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515959-A8C3-4E5F-A3EB-65E6D6FB2F78}" type="slidenum">
              <a:rPr lang="en-US"/>
              <a:pPr/>
              <a:t>32</a:t>
            </a:fld>
            <a:endParaRPr lang="en-US"/>
          </a:p>
        </p:txBody>
      </p:sp>
      <p:sp>
        <p:nvSpPr>
          <p:cNvPr id="89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455AE5-2761-45BC-BB07-3EF69EBF59EB}" type="slidenum">
              <a:rPr lang="en-US"/>
              <a:pPr/>
              <a:t>33</a:t>
            </a:fld>
            <a:endParaRPr lang="en-US"/>
          </a:p>
        </p:txBody>
      </p:sp>
      <p:sp>
        <p:nvSpPr>
          <p:cNvPr id="89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F6DE6B-E4DF-4702-A873-C7A4EEA35697}" type="slidenum">
              <a:rPr lang="en-US"/>
              <a:pPr/>
              <a:t>34</a:t>
            </a:fld>
            <a:endParaRPr lang="en-US"/>
          </a:p>
        </p:txBody>
      </p:sp>
      <p:sp>
        <p:nvSpPr>
          <p:cNvPr id="90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41C148-2943-4488-ABD4-E73F6DFBB454}" type="slidenum">
              <a:rPr lang="en-US"/>
              <a:pPr/>
              <a:t>35</a:t>
            </a:fld>
            <a:endParaRPr lang="en-US"/>
          </a:p>
        </p:txBody>
      </p:sp>
      <p:sp>
        <p:nvSpPr>
          <p:cNvPr id="90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FB18AA-44C8-4111-8FFE-88D460B1E1A1}" type="slidenum">
              <a:rPr lang="en-US"/>
              <a:pPr/>
              <a:t>36</a:t>
            </a:fld>
            <a:endParaRPr lang="en-US"/>
          </a:p>
        </p:txBody>
      </p:sp>
      <p:sp>
        <p:nvSpPr>
          <p:cNvPr id="90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9C98F-7C50-4587-9B5F-5EC75DCD3CC8}" type="slidenum">
              <a:rPr lang="en-US"/>
              <a:pPr/>
              <a:t>37</a:t>
            </a:fld>
            <a:endParaRPr lang="en-US"/>
          </a:p>
        </p:txBody>
      </p:sp>
      <p:sp>
        <p:nvSpPr>
          <p:cNvPr id="90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B3259E-7C3A-45F9-B856-CADFE34CA7E3}" type="slidenum">
              <a:rPr lang="en-US"/>
              <a:pPr/>
              <a:t>38</a:t>
            </a:fld>
            <a:endParaRPr lang="en-US"/>
          </a:p>
        </p:txBody>
      </p:sp>
      <p:sp>
        <p:nvSpPr>
          <p:cNvPr id="90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08DECA-975D-496E-98BF-60763EAA35A2}" type="slidenum">
              <a:rPr lang="en-US"/>
              <a:pPr/>
              <a:t>39</a:t>
            </a:fld>
            <a:endParaRPr lang="en-US"/>
          </a:p>
        </p:txBody>
      </p:sp>
      <p:sp>
        <p:nvSpPr>
          <p:cNvPr id="91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C3B70D-5371-4545-BEE8-14FD45C38411}" type="slidenum">
              <a:rPr lang="en-US"/>
              <a:pPr/>
              <a:t>4</a:t>
            </a:fld>
            <a:endParaRPr lang="en-US"/>
          </a:p>
        </p:txBody>
      </p:sp>
      <p:sp>
        <p:nvSpPr>
          <p:cNvPr id="83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D2F77B-C418-434C-8713-3EA95476AA0A}" type="slidenum">
              <a:rPr lang="en-US"/>
              <a:pPr/>
              <a:t>40</a:t>
            </a:fld>
            <a:endParaRPr lang="en-US"/>
          </a:p>
        </p:txBody>
      </p:sp>
      <p:sp>
        <p:nvSpPr>
          <p:cNvPr id="91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980FC4-3730-4887-AA7E-B5191F0615F1}" type="slidenum">
              <a:rPr lang="en-US"/>
              <a:pPr/>
              <a:t>41</a:t>
            </a:fld>
            <a:endParaRPr lang="en-US"/>
          </a:p>
        </p:txBody>
      </p:sp>
      <p:sp>
        <p:nvSpPr>
          <p:cNvPr id="91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39EDE6-25D1-4D63-80B1-F54DBEFC5FEC}" type="slidenum">
              <a:rPr lang="en-US"/>
              <a:pPr/>
              <a:t>75</a:t>
            </a:fld>
            <a:endParaRPr lang="en-US"/>
          </a:p>
        </p:txBody>
      </p:sp>
      <p:sp>
        <p:nvSpPr>
          <p:cNvPr id="91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3CFD7E-E40C-47CB-8E2D-1BA26B9E3417}" type="slidenum">
              <a:rPr lang="en-US"/>
              <a:pPr/>
              <a:t>76</a:t>
            </a:fld>
            <a:endParaRPr lang="en-US"/>
          </a:p>
        </p:txBody>
      </p:sp>
      <p:sp>
        <p:nvSpPr>
          <p:cNvPr id="91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5A641E-BAC0-42B0-A3FB-682B5E7734D0}" type="slidenum">
              <a:rPr lang="en-US"/>
              <a:pPr/>
              <a:t>77</a:t>
            </a:fld>
            <a:endParaRPr lang="en-US"/>
          </a:p>
        </p:txBody>
      </p:sp>
      <p:sp>
        <p:nvSpPr>
          <p:cNvPr id="92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C5A55F-BBB6-4FDD-AC6F-84B225D9844C}" type="slidenum">
              <a:rPr lang="en-US"/>
              <a:pPr/>
              <a:t>78</a:t>
            </a:fld>
            <a:endParaRPr lang="en-US"/>
          </a:p>
        </p:txBody>
      </p:sp>
      <p:sp>
        <p:nvSpPr>
          <p:cNvPr id="92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8A5958-A1CF-4043-B33B-B80A0D76183F}" type="slidenum">
              <a:rPr lang="en-US"/>
              <a:pPr/>
              <a:t>79</a:t>
            </a:fld>
            <a:endParaRPr lang="en-US"/>
          </a:p>
        </p:txBody>
      </p:sp>
      <p:sp>
        <p:nvSpPr>
          <p:cNvPr id="92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42413D-E8B1-472B-B1AF-62E4D402E298}" type="slidenum">
              <a:rPr lang="en-US"/>
              <a:pPr/>
              <a:t>80</a:t>
            </a:fld>
            <a:endParaRPr lang="en-US"/>
          </a:p>
        </p:txBody>
      </p:sp>
      <p:sp>
        <p:nvSpPr>
          <p:cNvPr id="92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F45B6D-7BD6-490E-8A2C-F70B55A2D9FD}" type="slidenum">
              <a:rPr lang="en-US"/>
              <a:pPr/>
              <a:t>81</a:t>
            </a:fld>
            <a:endParaRPr lang="en-US"/>
          </a:p>
        </p:txBody>
      </p:sp>
      <p:sp>
        <p:nvSpPr>
          <p:cNvPr id="92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5E0953-F137-43C7-932F-2C0681204C90}" type="slidenum">
              <a:rPr lang="en-US"/>
              <a:pPr/>
              <a:t>82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8F3420-675F-489A-8074-EED9E70FF935}" type="slidenum">
              <a:rPr lang="en-US"/>
              <a:pPr/>
              <a:t>5</a:t>
            </a:fld>
            <a:endParaRPr lang="en-US"/>
          </a:p>
        </p:txBody>
      </p:sp>
      <p:sp>
        <p:nvSpPr>
          <p:cNvPr id="84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9514D5-502B-41A6-94AE-5F5630E86908}" type="slidenum">
              <a:rPr lang="en-US"/>
              <a:pPr/>
              <a:t>83</a:t>
            </a:fld>
            <a:endParaRPr lang="en-US"/>
          </a:p>
        </p:txBody>
      </p:sp>
      <p:sp>
        <p:nvSpPr>
          <p:cNvPr id="93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CA564E-C56F-496F-B338-B6A00E45E1E5}" type="slidenum">
              <a:rPr lang="en-US"/>
              <a:pPr/>
              <a:t>84</a:t>
            </a:fld>
            <a:endParaRPr lang="en-US"/>
          </a:p>
        </p:txBody>
      </p:sp>
      <p:sp>
        <p:nvSpPr>
          <p:cNvPr id="93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3D3B9B-1DA6-4AC4-8AB9-7BA96CB97C6D}" type="slidenum">
              <a:rPr lang="en-US"/>
              <a:pPr/>
              <a:t>85</a:t>
            </a:fld>
            <a:endParaRPr lang="en-US"/>
          </a:p>
        </p:txBody>
      </p:sp>
      <p:sp>
        <p:nvSpPr>
          <p:cNvPr id="93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7D3C7E-9C5B-4631-830F-FE4562E93288}" type="slidenum">
              <a:rPr lang="en-US"/>
              <a:pPr/>
              <a:t>86</a:t>
            </a:fld>
            <a:endParaRPr lang="en-US"/>
          </a:p>
        </p:txBody>
      </p:sp>
      <p:sp>
        <p:nvSpPr>
          <p:cNvPr id="94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9E5EF6-3345-4FCC-9C80-4BE22938581D}" type="slidenum">
              <a:rPr lang="en-US"/>
              <a:pPr/>
              <a:t>87</a:t>
            </a:fld>
            <a:endParaRPr lang="en-US"/>
          </a:p>
        </p:txBody>
      </p:sp>
      <p:sp>
        <p:nvSpPr>
          <p:cNvPr id="94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76A35B-4FB5-4ED9-A0AB-E6C72B7C5024}" type="slidenum">
              <a:rPr lang="en-US"/>
              <a:pPr/>
              <a:t>88</a:t>
            </a:fld>
            <a:endParaRPr lang="en-US"/>
          </a:p>
        </p:txBody>
      </p:sp>
      <p:sp>
        <p:nvSpPr>
          <p:cNvPr id="94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A38D94-B4EF-44B0-8679-3570555480AB}" type="slidenum">
              <a:rPr lang="en-US"/>
              <a:pPr/>
              <a:t>89</a:t>
            </a:fld>
            <a:endParaRPr lang="en-US"/>
          </a:p>
        </p:txBody>
      </p:sp>
      <p:sp>
        <p:nvSpPr>
          <p:cNvPr id="94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4849CB-7EDC-4975-96FA-9FC1D50F67E2}" type="slidenum">
              <a:rPr lang="en-US"/>
              <a:pPr/>
              <a:t>90</a:t>
            </a:fld>
            <a:endParaRPr lang="en-US"/>
          </a:p>
        </p:txBody>
      </p:sp>
      <p:sp>
        <p:nvSpPr>
          <p:cNvPr id="94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1AE8B5-490A-490D-93E9-387209AABE9E}" type="slidenum">
              <a:rPr lang="en-US"/>
              <a:pPr/>
              <a:t>91</a:t>
            </a:fld>
            <a:endParaRPr lang="en-US"/>
          </a:p>
        </p:txBody>
      </p:sp>
      <p:sp>
        <p:nvSpPr>
          <p:cNvPr id="95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D699C1-DFE3-4796-B1C0-743203C94374}" type="slidenum">
              <a:rPr lang="en-US"/>
              <a:pPr/>
              <a:t>92</a:t>
            </a:fld>
            <a:endParaRPr lang="en-US"/>
          </a:p>
        </p:txBody>
      </p:sp>
      <p:sp>
        <p:nvSpPr>
          <p:cNvPr id="95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AC9501-9DDC-4E2B-8480-E987A60EB701}" type="slidenum">
              <a:rPr lang="en-US"/>
              <a:pPr/>
              <a:t>6</a:t>
            </a:fld>
            <a:endParaRPr lang="en-US"/>
          </a:p>
        </p:txBody>
      </p:sp>
      <p:sp>
        <p:nvSpPr>
          <p:cNvPr id="84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13D360-763A-4078-9177-3D9892AFE353}" type="slidenum">
              <a:rPr lang="en-US"/>
              <a:pPr/>
              <a:t>93</a:t>
            </a:fld>
            <a:endParaRPr lang="en-US"/>
          </a:p>
        </p:txBody>
      </p:sp>
      <p:sp>
        <p:nvSpPr>
          <p:cNvPr id="95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B194F8-5398-402E-89D4-2AE219CF21A1}" type="slidenum">
              <a:rPr lang="en-US"/>
              <a:pPr/>
              <a:t>94</a:t>
            </a:fld>
            <a:endParaRPr lang="en-US"/>
          </a:p>
        </p:txBody>
      </p:sp>
      <p:sp>
        <p:nvSpPr>
          <p:cNvPr id="95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55F310-DFD2-48BB-AD38-B98A0698D9C1}" type="slidenum">
              <a:rPr lang="en-US"/>
              <a:pPr/>
              <a:t>95</a:t>
            </a:fld>
            <a:endParaRPr lang="en-US"/>
          </a:p>
        </p:txBody>
      </p:sp>
      <p:sp>
        <p:nvSpPr>
          <p:cNvPr id="958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5A7818-D6FF-42AE-A1B5-E2F00848D3AE}" type="slidenum">
              <a:rPr lang="en-US"/>
              <a:pPr/>
              <a:t>96</a:t>
            </a:fld>
            <a:endParaRPr lang="en-US"/>
          </a:p>
        </p:txBody>
      </p:sp>
      <p:sp>
        <p:nvSpPr>
          <p:cNvPr id="96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9AE64D-4774-48C1-8E52-63FBEE0C5621}" type="slidenum">
              <a:rPr lang="en-US"/>
              <a:pPr/>
              <a:t>97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1A2837-E68C-43C3-AD45-DAA75E2D4F8D}" type="slidenum">
              <a:rPr lang="en-US"/>
              <a:pPr/>
              <a:t>98</a:t>
            </a:fld>
            <a:endParaRPr lang="en-US"/>
          </a:p>
        </p:txBody>
      </p:sp>
      <p:sp>
        <p:nvSpPr>
          <p:cNvPr id="96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EE835C-A337-450B-8070-3B051765C1D1}" type="slidenum">
              <a:rPr lang="en-US"/>
              <a:pPr/>
              <a:t>99</a:t>
            </a:fld>
            <a:endParaRPr lang="en-US"/>
          </a:p>
        </p:txBody>
      </p:sp>
      <p:sp>
        <p:nvSpPr>
          <p:cNvPr id="96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0BA3DA-34B9-4617-BE1B-DA671F07FC89}" type="slidenum">
              <a:rPr lang="en-US"/>
              <a:pPr/>
              <a:t>100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F2195-61FB-4DF1-BA2F-066E0168F6E3}" type="slidenum">
              <a:rPr lang="en-US"/>
              <a:pPr/>
              <a:t>101</a:t>
            </a:fld>
            <a:endParaRPr lang="en-US"/>
          </a:p>
        </p:txBody>
      </p:sp>
      <p:sp>
        <p:nvSpPr>
          <p:cNvPr id="97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9E76B1-E856-43B3-AB08-097158CCAA66}" type="slidenum">
              <a:rPr lang="en-US"/>
              <a:pPr/>
              <a:t>102</a:t>
            </a:fld>
            <a:endParaRPr lang="en-US"/>
          </a:p>
        </p:txBody>
      </p:sp>
      <p:sp>
        <p:nvSpPr>
          <p:cNvPr id="97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DF973D-7EE5-4583-B966-8F36F34A5426}" type="slidenum">
              <a:rPr lang="en-US"/>
              <a:pPr/>
              <a:t>7</a:t>
            </a:fld>
            <a:endParaRPr lang="en-US"/>
          </a:p>
        </p:txBody>
      </p:sp>
      <p:sp>
        <p:nvSpPr>
          <p:cNvPr id="84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FD429E-11E6-4B13-AC81-48FCBC5A787A}" type="slidenum">
              <a:rPr lang="en-US"/>
              <a:pPr/>
              <a:t>103</a:t>
            </a:fld>
            <a:endParaRPr lang="en-US"/>
          </a:p>
        </p:txBody>
      </p:sp>
      <p:sp>
        <p:nvSpPr>
          <p:cNvPr id="97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C8D384-95C5-47BA-808D-16B292ED5370}" type="slidenum">
              <a:rPr lang="en-US"/>
              <a:pPr/>
              <a:t>104</a:t>
            </a:fld>
            <a:endParaRPr lang="en-US"/>
          </a:p>
        </p:txBody>
      </p:sp>
      <p:sp>
        <p:nvSpPr>
          <p:cNvPr id="976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2B623-CD7B-48A9-81D2-BE2BFBD20002}" type="slidenum">
              <a:rPr lang="en-US"/>
              <a:pPr/>
              <a:t>105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B65CF0-C4D7-4A98-9495-D8417110C221}" type="slidenum">
              <a:rPr lang="en-US"/>
              <a:pPr/>
              <a:t>106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62FCEB-F23D-435F-9BD9-F329EA51FE6C}" type="slidenum">
              <a:rPr lang="en-US"/>
              <a:pPr/>
              <a:t>107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529157-F530-4098-9C23-FF108501352D}" type="slidenum">
              <a:rPr lang="en-US"/>
              <a:pPr/>
              <a:t>108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C18A5E-1D1D-49D9-9FFB-F78F36F5675C}" type="slidenum">
              <a:rPr lang="en-US"/>
              <a:pPr/>
              <a:t>110</a:t>
            </a:fld>
            <a:endParaRPr lang="en-US"/>
          </a:p>
        </p:txBody>
      </p:sp>
      <p:sp>
        <p:nvSpPr>
          <p:cNvPr id="98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A5BE92-03CF-454B-A092-7FEBA49E9ADA}" type="slidenum">
              <a:rPr lang="en-US"/>
              <a:pPr/>
              <a:t>111</a:t>
            </a:fld>
            <a:endParaRPr lang="en-US"/>
          </a:p>
        </p:txBody>
      </p:sp>
      <p:sp>
        <p:nvSpPr>
          <p:cNvPr id="99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B1519B-9C91-4FAF-827B-5416A46D5517}" type="slidenum">
              <a:rPr lang="en-US"/>
              <a:pPr/>
              <a:t>112</a:t>
            </a:fld>
            <a:endParaRPr lang="en-US"/>
          </a:p>
        </p:txBody>
      </p:sp>
      <p:sp>
        <p:nvSpPr>
          <p:cNvPr id="99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3FFB0F-DD52-44C1-AA0D-DCF8FDD92DD8}" type="slidenum">
              <a:rPr lang="en-US"/>
              <a:pPr/>
              <a:t>113</a:t>
            </a:fld>
            <a:endParaRPr lang="en-US"/>
          </a:p>
        </p:txBody>
      </p:sp>
      <p:sp>
        <p:nvSpPr>
          <p:cNvPr id="99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49B287-50AB-42AE-8AE7-669B3C32FA56}" type="slidenum">
              <a:rPr lang="en-US"/>
              <a:pPr/>
              <a:t>8</a:t>
            </a:fld>
            <a:endParaRPr lang="en-US"/>
          </a:p>
        </p:txBody>
      </p:sp>
      <p:sp>
        <p:nvSpPr>
          <p:cNvPr id="84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C348AB-3D44-4275-BA06-45C8C6B8A144}" type="slidenum">
              <a:rPr lang="en-US"/>
              <a:pPr/>
              <a:t>114</a:t>
            </a:fld>
            <a:endParaRPr lang="en-US"/>
          </a:p>
        </p:txBody>
      </p:sp>
      <p:sp>
        <p:nvSpPr>
          <p:cNvPr id="99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1B4779-D966-408A-841B-55FD3C5FC08C}" type="slidenum">
              <a:rPr lang="en-US"/>
              <a:pPr/>
              <a:t>115</a:t>
            </a:fld>
            <a:endParaRPr lang="en-US"/>
          </a:p>
        </p:txBody>
      </p:sp>
      <p:sp>
        <p:nvSpPr>
          <p:cNvPr id="998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2F24CB-06A5-4032-9213-26F77ACDBEA1}" type="slidenum">
              <a:rPr lang="en-US"/>
              <a:pPr/>
              <a:t>116</a:t>
            </a:fld>
            <a:endParaRPr lang="en-US"/>
          </a:p>
        </p:txBody>
      </p:sp>
      <p:sp>
        <p:nvSpPr>
          <p:cNvPr id="100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AC35BB-FEB0-402B-B412-7100FAF64A27}" type="slidenum">
              <a:rPr lang="en-US"/>
              <a:pPr/>
              <a:t>117</a:t>
            </a:fld>
            <a:endParaRPr lang="en-US"/>
          </a:p>
        </p:txBody>
      </p:sp>
      <p:sp>
        <p:nvSpPr>
          <p:cNvPr id="100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EA89FD-A3CA-4863-96F4-E6E284105BC0}" type="slidenum">
              <a:rPr lang="en-US"/>
              <a:pPr/>
              <a:t>118</a:t>
            </a:fld>
            <a:endParaRPr lang="en-US"/>
          </a:p>
        </p:txBody>
      </p:sp>
      <p:sp>
        <p:nvSpPr>
          <p:cNvPr id="100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30A961-D749-4FCE-B52E-5C5AD0C5D98D}" type="slidenum">
              <a:rPr lang="en-US"/>
              <a:pPr/>
              <a:t>119</a:t>
            </a:fld>
            <a:endParaRPr lang="en-US"/>
          </a:p>
        </p:txBody>
      </p:sp>
      <p:sp>
        <p:nvSpPr>
          <p:cNvPr id="100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42B793-E9E9-4657-A657-263BF9C954BE}" type="slidenum">
              <a:rPr lang="en-US"/>
              <a:pPr/>
              <a:t>120</a:t>
            </a:fld>
            <a:endParaRPr lang="en-US"/>
          </a:p>
        </p:txBody>
      </p:sp>
      <p:sp>
        <p:nvSpPr>
          <p:cNvPr id="100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B86FCD-7A98-46B1-B5AA-CBBCDA3C44C2}" type="slidenum">
              <a:rPr lang="en-US"/>
              <a:pPr/>
              <a:t>121</a:t>
            </a:fld>
            <a:endParaRPr lang="en-US"/>
          </a:p>
        </p:txBody>
      </p:sp>
      <p:sp>
        <p:nvSpPr>
          <p:cNvPr id="101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69189F-32ED-4B98-819D-CC5E6777885F}" type="slidenum">
              <a:rPr lang="en-US"/>
              <a:pPr/>
              <a:t>122</a:t>
            </a:fld>
            <a:endParaRPr lang="en-US"/>
          </a:p>
        </p:txBody>
      </p:sp>
      <p:sp>
        <p:nvSpPr>
          <p:cNvPr id="101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0B3AB4-F221-423E-BB44-5FC0A36A8D5D}" type="slidenum">
              <a:rPr lang="en-US"/>
              <a:pPr/>
              <a:t>123</a:t>
            </a:fld>
            <a:endParaRPr lang="en-US"/>
          </a:p>
        </p:txBody>
      </p:sp>
      <p:sp>
        <p:nvSpPr>
          <p:cNvPr id="101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639D6A-AF54-45C3-AAAB-3DAD00591F01}" type="slidenum">
              <a:rPr lang="en-US"/>
              <a:pPr/>
              <a:t>9</a:t>
            </a:fld>
            <a:endParaRPr lang="en-US"/>
          </a:p>
        </p:txBody>
      </p:sp>
      <p:sp>
        <p:nvSpPr>
          <p:cNvPr id="84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A71ED3-0398-4C9F-A1E7-C49319D2B60A}" type="slidenum">
              <a:rPr lang="en-US"/>
              <a:pPr/>
              <a:t>124</a:t>
            </a:fld>
            <a:endParaRPr lang="en-US"/>
          </a:p>
        </p:txBody>
      </p:sp>
      <p:sp>
        <p:nvSpPr>
          <p:cNvPr id="101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0167D1-801B-43D7-B756-6E57E77B92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5BF13-D48F-4DF6-85AB-8E2FAC5AB6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BF5B3-FF0F-466F-B599-AB7DACC798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68725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54400" y="64166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FDEE8112-A2EC-42E2-97CF-F198EA0625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68725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54400" y="64166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A6A00A66-F585-4FB9-AF20-F27546F503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FB9D8-D372-4AB1-B2C3-0BBD67CCDB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BB0FA-D19D-4F00-A57F-B9F2B26914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534FA-B188-4866-A42A-E79F67615C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42E9B-2B57-40FE-8FB0-2D4258F996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2DB55-AA83-4252-8F7B-EFB57B7B16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6F7F4-1B87-4ECF-89F0-9828509CC0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2D4C2-1C5D-4573-B46E-393BBAC942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36C4E-12B4-4EE6-B933-E151357ADC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687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4400" y="64166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DB2B2DD-2995-46CA-BE20-315BAD4DF92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Microsoft_Office_Word_97_-_2003_Document19.doc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4" Type="http://schemas.openxmlformats.org/officeDocument/2006/relationships/oleObject" Target="../embeddings/oleObject39.bin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0.vml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Microsoft_Office_Word_97_-_2003_Document20.doc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4" Type="http://schemas.openxmlformats.org/officeDocument/2006/relationships/oleObject" Target="../embeddings/Microsoft_Office_Word_97_-_2003_Document21.doc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oleObject" Target="../embeddings/oleObject41.bin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4" Type="http://schemas.openxmlformats.org/officeDocument/2006/relationships/oleObject" Target="../embeddings/oleObject42.bin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oleObject" Target="../embeddings/Microsoft_Office_Word_97_-_2003_Document22.doc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oleObject" Target="../embeddings/Microsoft_Office_Word_97_-_2003_Document23.doc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4" Type="http://schemas.openxmlformats.org/officeDocument/2006/relationships/oleObject" Target="../embeddings/Microsoft_Office_Word_97_-_2003_Document24.doc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4" Type="http://schemas.openxmlformats.org/officeDocument/2006/relationships/oleObject" Target="../embeddings/oleObject4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4" Type="http://schemas.openxmlformats.org/officeDocument/2006/relationships/oleObject" Target="../embeddings/Microsoft_Office_Word_97_-_2003_Document25.doc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Word_97_-_2003_Document3.doc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27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Word_97_-_2003_Document4.doc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Microsoft_Office_Word_97_-_2003_Document5.doc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Word_97_-_2003_Document6.doc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Microsoft_Office_Word_97_-_2003_Document7.doc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Microsoft_Office_Word_97_-_2003_Document8.doc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Microsoft_Office_Word_97_-_2003_Document9.doc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25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29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30.bin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3.bin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Microsoft_Office_Word_97_-_2003_Document10.doc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Microsoft_Office_Word_97_-_2003_Document11.doc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oleObject" Target="../embeddings/oleObject31.bin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7.vml"/><Relationship Id="rId4" Type="http://schemas.openxmlformats.org/officeDocument/2006/relationships/oleObject" Target="../embeddings/Microsoft_Office_Word_97_-_2003_Document12.doc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Microsoft_Office_Word_97_-_2003_Document13.doc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4" Type="http://schemas.openxmlformats.org/officeDocument/2006/relationships/oleObject" Target="../embeddings/Microsoft_Office_Word_97_-_2003_Document14.doc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Microsoft_Office_Word_97_-_2003_Document15.doc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oleObject" Target="../embeddings/Microsoft_Office_Word_97_-_2003_Document16.doc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4" Type="http://schemas.openxmlformats.org/officeDocument/2006/relationships/oleObject" Target="../embeddings/oleObject32.bin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oleObject" Target="../embeddings/oleObject33.bin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5.vml"/><Relationship Id="rId5" Type="http://schemas.openxmlformats.org/officeDocument/2006/relationships/oleObject" Target="../embeddings/Microsoft_Office_Word_97_-_2003_Document17.doc"/><Relationship Id="rId4" Type="http://schemas.openxmlformats.org/officeDocument/2006/relationships/oleObject" Target="../embeddings/oleObject37.bin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4" Type="http://schemas.openxmlformats.org/officeDocument/2006/relationships/oleObject" Target="../embeddings/oleObject38.bin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4" Type="http://schemas.openxmlformats.org/officeDocument/2006/relationships/oleObject" Target="../embeddings/Microsoft_Office_Word_97_-_2003_Document1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200"/>
              <a:t>      </a:t>
            </a:r>
            <a:r>
              <a:rPr lang="ru-RU" sz="2200"/>
              <a:t>Тестови значајности и Упоређивање средине малих узорака</a:t>
            </a:r>
            <a:endParaRPr lang="en-US" sz="22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79413" y="3886200"/>
            <a:ext cx="8178800" cy="2238691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ru-RU" sz="1400" b="1"/>
              <a:t>СТАТИСТИЧКЕ МЕТОДЕ У БИОМЕДИЦИНСКИМ ИСТРАЖИВАЊИМА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Област</a:t>
            </a:r>
            <a:r>
              <a:rPr lang="sr-Latn-CS" sz="1400"/>
              <a:t> бр. 0</a:t>
            </a:r>
            <a:r>
              <a:rPr lang="sr-Cyrl-CS" sz="1400"/>
              <a:t>3</a:t>
            </a:r>
            <a:r>
              <a:rPr lang="sr-Latn-CS" sz="1400" b="1"/>
              <a:t> 	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ru-RU" sz="1400" b="1"/>
              <a:t>Тестови значајности и Упоређивање средине малих узорака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Тестирање хипотезе. Тест предзнака. Принципи тестова значајности. 		</a:t>
            </a:r>
            <a:r>
              <a:rPr lang="sr-Latn-RS" sz="1400" b="1" smtClean="0"/>
              <a:t>	</a:t>
            </a:r>
            <a:r>
              <a:rPr lang="ru-RU" sz="1400" b="1" smtClean="0"/>
              <a:t>Нивои </a:t>
            </a:r>
            <a:r>
              <a:rPr lang="ru-RU" sz="1400" b="1"/>
              <a:t>значајности и типови грешака. Jеднострани и двострани </a:t>
            </a:r>
            <a:r>
              <a:rPr lang="sr-Latn-RS" sz="1400" b="1" smtClean="0"/>
              <a:t>	</a:t>
            </a:r>
            <a:r>
              <a:rPr lang="ru-RU" sz="1400" b="1"/>
              <a:t>		тестови значајности. Упоређивање средина великих узорака. </a:t>
            </a:r>
            <a:r>
              <a:rPr lang="ru-RU" sz="1400" b="1" smtClean="0"/>
              <a:t>			</a:t>
            </a:r>
            <a:r>
              <a:rPr lang="ru-RU" sz="1400" b="1" smtClean="0"/>
              <a:t>Статистичке </a:t>
            </a:r>
            <a:r>
              <a:rPr lang="ru-RU" sz="1400" b="1" smtClean="0"/>
              <a:t>технике за </a:t>
            </a:r>
            <a:r>
              <a:rPr lang="ru-RU" sz="1400" b="1" smtClean="0"/>
              <a:t>поређење </a:t>
            </a:r>
            <a:r>
              <a:rPr lang="ru-RU" sz="1400" b="1" smtClean="0"/>
              <a:t>група. </a:t>
            </a:r>
            <a:r>
              <a:rPr lang="sr-Latn-RS" sz="1400" b="1" smtClean="0"/>
              <a:t>t</a:t>
            </a:r>
            <a:r>
              <a:rPr lang="ru-RU" sz="1400" b="1" smtClean="0"/>
              <a:t> </a:t>
            </a:r>
            <a:r>
              <a:rPr lang="ru-RU" sz="1400" b="1" smtClean="0"/>
              <a:t>расподела</a:t>
            </a:r>
            <a:r>
              <a:rPr lang="ru-RU" sz="1400" b="1"/>
              <a:t>. t метод једног- </a:t>
            </a:r>
            <a:r>
              <a:rPr lang="sr-Latn-RS" sz="1400" b="1" smtClean="0"/>
              <a:t>			</a:t>
            </a:r>
            <a:r>
              <a:rPr lang="ru-RU" sz="1400" b="1" smtClean="0"/>
              <a:t>узорка</a:t>
            </a:r>
            <a:r>
              <a:rPr lang="ru-RU" sz="1400" b="1"/>
              <a:t>. Средине два независна узорка. </a:t>
            </a:r>
            <a:r>
              <a:rPr lang="ru-RU" sz="1400" b="1" smtClean="0"/>
              <a:t>Употреба </a:t>
            </a:r>
            <a:r>
              <a:rPr lang="ru-RU" sz="1400" b="1"/>
              <a:t>трансформација. 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584200" y="3289300"/>
            <a:ext cx="8449733" cy="0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6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2F36-D190-4211-9640-B26A43706BAE}" type="slidenum">
              <a:rPr lang="en-US"/>
              <a:pPr/>
              <a:t>10</a:t>
            </a:fld>
            <a:endParaRPr lang="en-US"/>
          </a:p>
        </p:txBody>
      </p:sp>
      <p:sp>
        <p:nvSpPr>
          <p:cNvPr id="85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Принципи тестова значајности</a:t>
            </a:r>
            <a:r>
              <a:rPr lang="sr-Latn-CS"/>
              <a:t> </a:t>
            </a:r>
          </a:p>
        </p:txBody>
      </p:sp>
      <p:sp>
        <p:nvSpPr>
          <p:cNvPr id="85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sr-Cyrl-CS" sz="3600"/>
              <a:t>Тест предзнака</a:t>
            </a:r>
            <a:r>
              <a:rPr lang="sr-Latn-CS" sz="3600"/>
              <a:t> је пример теста значајности</a:t>
            </a:r>
            <a:endParaRPr lang="sr-Cyrl-CS" sz="3600"/>
          </a:p>
          <a:p>
            <a:pPr marL="609600" indent="-609600">
              <a:lnSpc>
                <a:spcPct val="90000"/>
              </a:lnSpc>
            </a:pPr>
            <a:r>
              <a:rPr lang="sr-Latn-CS" sz="3600"/>
              <a:t>Број негативних промена се назива </a:t>
            </a:r>
            <a:r>
              <a:rPr lang="sr-Latn-CS" sz="3600" b="1"/>
              <a:t>тест статистика</a:t>
            </a:r>
            <a:r>
              <a:rPr lang="sr-Latn-CS" sz="3600"/>
              <a:t> </a:t>
            </a:r>
            <a:r>
              <a:rPr lang="sr-Cyrl-CS" sz="3600"/>
              <a:t>(</a:t>
            </a:r>
            <a:r>
              <a:rPr lang="sr-Latn-CS" sz="3600" b="1"/>
              <a:t>test statistic</a:t>
            </a:r>
            <a:r>
              <a:rPr lang="sr-Cyrl-CS" sz="3600"/>
              <a:t>)</a:t>
            </a:r>
          </a:p>
          <a:p>
            <a:pPr marL="990600" lvl="1" indent="-533400">
              <a:lnSpc>
                <a:spcPct val="90000"/>
              </a:lnSpc>
            </a:pPr>
            <a:r>
              <a:rPr lang="sr-Cyrl-CS" sz="3200"/>
              <a:t>она</a:t>
            </a:r>
            <a:r>
              <a:rPr lang="sr-Cyrl-CS" sz="3200" b="1"/>
              <a:t> </a:t>
            </a:r>
            <a:r>
              <a:rPr lang="sr-Latn-CS" sz="3200"/>
              <a:t>представља</a:t>
            </a:r>
            <a:r>
              <a:rPr lang="sr-Latn-CS" sz="3200" b="1"/>
              <a:t> </a:t>
            </a:r>
            <a:r>
              <a:rPr lang="sr-Latn-CS" sz="3200"/>
              <a:t>нешто што је израчунато из података</a:t>
            </a:r>
            <a:r>
              <a:rPr lang="sr-Cyrl-CS" sz="3200"/>
              <a:t> и</a:t>
            </a:r>
          </a:p>
          <a:p>
            <a:pPr marL="990600" lvl="1" indent="-533400">
              <a:lnSpc>
                <a:spcPct val="90000"/>
              </a:lnSpc>
            </a:pPr>
            <a:r>
              <a:rPr lang="sr-Cyrl-CS" sz="3200"/>
              <a:t>што може да се </a:t>
            </a:r>
            <a:r>
              <a:rPr lang="sr-Latn-CS" sz="3200"/>
              <a:t>искорист</a:t>
            </a:r>
            <a:r>
              <a:rPr lang="sr-Cyrl-CS" sz="3200"/>
              <a:t>и </a:t>
            </a:r>
            <a:r>
              <a:rPr lang="sr-Latn-CS" sz="3200"/>
              <a:t>за тестирање нулт</a:t>
            </a:r>
            <a:r>
              <a:rPr lang="sr-Cyrl-CS" sz="3200"/>
              <a:t>е </a:t>
            </a:r>
            <a:r>
              <a:rPr lang="sr-Latn-CS" sz="3200"/>
              <a:t>хипотезе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3C727-24B4-4E40-B7DB-2C66E41E6832}" type="slidenum">
              <a:rPr lang="en-US"/>
              <a:pPr/>
              <a:t>100</a:t>
            </a:fld>
            <a:endParaRPr lang="en-US"/>
          </a:p>
        </p:txBody>
      </p:sp>
      <p:sp>
        <p:nvSpPr>
          <p:cNvPr id="96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Kапиларна густина (по </a:t>
            </a:r>
            <a:r>
              <a:rPr lang="sr-Cyrl-CS" sz="2600"/>
              <a:t>мм</a:t>
            </a:r>
            <a:r>
              <a:rPr lang="sr-Latn-CS" sz="2600"/>
              <a:t>2) у стопалу код пацијената </a:t>
            </a:r>
            <a:r>
              <a:rPr lang="it-IT" sz="2600"/>
              <a:t>са улцерациј</a:t>
            </a:r>
            <a:r>
              <a:rPr lang="sr-Cyrl-CS" sz="2600"/>
              <a:t>ом</a:t>
            </a:r>
            <a:r>
              <a:rPr lang="sr-Latn-CS" sz="2600"/>
              <a:t> и код здраве контролне груп</a:t>
            </a:r>
            <a:r>
              <a:rPr lang="sr-Cyrl-CS" sz="2600"/>
              <a:t>е</a:t>
            </a:r>
            <a:endParaRPr lang="sr-Latn-CS" sz="2600"/>
          </a:p>
        </p:txBody>
      </p:sp>
      <p:graphicFrame>
        <p:nvGraphicFramePr>
          <p:cNvPr id="967683" name="Object 3"/>
          <p:cNvGraphicFramePr>
            <a:graphicFrameLocks noChangeAspect="1"/>
          </p:cNvGraphicFramePr>
          <p:nvPr>
            <p:ph idx="1"/>
          </p:nvPr>
        </p:nvGraphicFramePr>
        <p:xfrm>
          <a:off x="2522538" y="1341438"/>
          <a:ext cx="4176712" cy="5049837"/>
        </p:xfrm>
        <a:graphic>
          <a:graphicData uri="http://schemas.openxmlformats.org/presentationml/2006/ole">
            <p:oleObj spid="_x0000_s967683" name="Document" r:id="rId4" imgW="6023700" imgH="7572281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F3508-688F-4C89-96EA-75038499FD7B}" type="slidenum">
              <a:rPr lang="en-US"/>
              <a:pPr/>
              <a:t>101</a:t>
            </a:fld>
            <a:endParaRPr lang="en-US"/>
          </a:p>
        </p:txBody>
      </p:sp>
      <p:sp>
        <p:nvSpPr>
          <p:cNvPr id="96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Дијаграм растурања у односу на групу и Нормални </a:t>
            </a:r>
            <a:r>
              <a:rPr lang="sr-Cyrl-CS" sz="2600"/>
              <a:t>дијаграм </a:t>
            </a:r>
            <a:r>
              <a:rPr lang="it-IT" sz="2600"/>
              <a:t>за просеке пацијената </a:t>
            </a:r>
            <a:r>
              <a:rPr lang="sr-Cyrl-CS" sz="2600"/>
              <a:t>из </a:t>
            </a:r>
            <a:r>
              <a:rPr lang="it-IT" sz="2600"/>
              <a:t>табеле </a:t>
            </a:r>
            <a:r>
              <a:rPr lang="sr-Cyrl-CS" sz="2600"/>
              <a:t>капиларне густине</a:t>
            </a:r>
            <a:endParaRPr lang="sr-Latn-CS" sz="2600"/>
          </a:p>
        </p:txBody>
      </p:sp>
      <p:pic>
        <p:nvPicPr>
          <p:cNvPr id="96973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801813"/>
            <a:ext cx="9144000" cy="3429000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F3289-BCB1-4940-A3C7-36CDDD552416}" type="slidenum">
              <a:rPr lang="en-US"/>
              <a:pPr/>
              <a:t>102</a:t>
            </a:fld>
            <a:endParaRPr lang="en-US"/>
          </a:p>
        </p:txBody>
      </p:sp>
      <p:sp>
        <p:nvSpPr>
          <p:cNvPr id="97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Средине два независна узорка</a:t>
            </a:r>
            <a:endParaRPr lang="sr-Latn-CS"/>
          </a:p>
        </p:txBody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30350"/>
            <a:ext cx="8229600" cy="4725988"/>
          </a:xfrm>
        </p:spPr>
        <p:txBody>
          <a:bodyPr/>
          <a:lstStyle/>
          <a:p>
            <a:r>
              <a:rPr lang="it-IT" sz="2800"/>
              <a:t>Прво </a:t>
            </a:r>
            <a:r>
              <a:rPr lang="sr-Cyrl-CS" sz="2800"/>
              <a:t>налазимо </a:t>
            </a:r>
            <a:r>
              <a:rPr lang="it-IT" sz="2800"/>
              <a:t>општ</a:t>
            </a:r>
            <a:r>
              <a:rPr lang="sr-Cyrl-CS" sz="2800"/>
              <a:t>у </a:t>
            </a:r>
            <a:r>
              <a:rPr lang="it-IT" sz="2800"/>
              <a:t>процену варијансе, </a:t>
            </a:r>
            <a:r>
              <a:rPr lang="sr-Latn-CS" sz="2800" i="1"/>
              <a:t>s</a:t>
            </a:r>
            <a:r>
              <a:rPr lang="sr-Latn-CS" sz="2800" baseline="30000"/>
              <a:t>2</a:t>
            </a:r>
            <a:r>
              <a:rPr lang="it-IT" sz="2800"/>
              <a:t> </a:t>
            </a:r>
            <a:endParaRPr lang="sr-Cyrl-CS" sz="2800"/>
          </a:p>
          <a:p>
            <a:r>
              <a:rPr lang="sv-SE" sz="2800"/>
              <a:t>Збир квадрата око средина два узорка је </a:t>
            </a:r>
            <a:endParaRPr lang="sr-Cyrl-CS" sz="2800"/>
          </a:p>
          <a:p>
            <a:pPr lvl="1"/>
            <a:r>
              <a:rPr lang="sr-Latn-CS" sz="2400" i="1"/>
              <a:t>SS</a:t>
            </a:r>
            <a:r>
              <a:rPr lang="sr-Latn-CS" sz="2400" baseline="-25000"/>
              <a:t>1</a:t>
            </a:r>
            <a:r>
              <a:rPr lang="sr-Cyrl-CS" sz="2400"/>
              <a:t>=9</a:t>
            </a:r>
            <a:r>
              <a:rPr lang="sv-SE" sz="2400"/>
              <a:t>56</a:t>
            </a:r>
            <a:r>
              <a:rPr lang="sr-Cyrl-CS" sz="2400"/>
              <a:t>.</a:t>
            </a:r>
            <a:r>
              <a:rPr lang="sv-SE" sz="2400"/>
              <a:t>13 и </a:t>
            </a:r>
            <a:r>
              <a:rPr lang="sr-Latn-CS" sz="2400" i="1"/>
              <a:t>SS</a:t>
            </a:r>
            <a:r>
              <a:rPr lang="sr-Cyrl-CS" sz="2400" baseline="-25000"/>
              <a:t>2</a:t>
            </a:r>
            <a:r>
              <a:rPr lang="sr-Cyrl-CS" sz="2400"/>
              <a:t>=</a:t>
            </a:r>
            <a:r>
              <a:rPr lang="sv-SE" sz="2400"/>
              <a:t>1176</a:t>
            </a:r>
            <a:r>
              <a:rPr lang="sr-Cyrl-CS" sz="2400"/>
              <a:t>.</a:t>
            </a:r>
            <a:r>
              <a:rPr lang="sv-SE" sz="2400"/>
              <a:t>32</a:t>
            </a:r>
            <a:r>
              <a:rPr lang="sr-Latn-CS" sz="2400"/>
              <a:t> </a:t>
            </a:r>
            <a:endParaRPr lang="sr-Cyrl-CS" sz="2400"/>
          </a:p>
          <a:p>
            <a:r>
              <a:rPr lang="sr-Cyrl-CS" sz="2800"/>
              <a:t>К</a:t>
            </a:r>
            <a:r>
              <a:rPr lang="it-IT" sz="2800"/>
              <a:t>омбиновани збир квадрата око средина узорка</a:t>
            </a:r>
            <a:r>
              <a:rPr lang="sr-Cyrl-CS" sz="2800"/>
              <a:t> је</a:t>
            </a:r>
          </a:p>
          <a:p>
            <a:pPr lvl="1"/>
            <a:r>
              <a:rPr lang="it-IT" sz="2400"/>
              <a:t> </a:t>
            </a:r>
            <a:r>
              <a:rPr lang="sr-Latn-CS" sz="2400" i="1"/>
              <a:t>SS</a:t>
            </a:r>
            <a:r>
              <a:rPr lang="sr-Latn-CS" sz="2400" baseline="-25000"/>
              <a:t>1</a:t>
            </a:r>
            <a:r>
              <a:rPr lang="sr-Cyrl-CS" sz="2400"/>
              <a:t> +</a:t>
            </a:r>
            <a:r>
              <a:rPr lang="sv-SE" sz="2400"/>
              <a:t> </a:t>
            </a:r>
            <a:r>
              <a:rPr lang="sr-Latn-CS" sz="2400" i="1"/>
              <a:t>SS</a:t>
            </a:r>
            <a:r>
              <a:rPr lang="sr-Cyrl-CS" sz="2400" baseline="-25000"/>
              <a:t>2 </a:t>
            </a:r>
            <a:r>
              <a:rPr lang="sr-Cyrl-CS" sz="2400"/>
              <a:t>=</a:t>
            </a:r>
            <a:r>
              <a:rPr lang="it-IT" sz="2400"/>
              <a:t> </a:t>
            </a:r>
            <a:r>
              <a:rPr lang="sv-SE" sz="2400"/>
              <a:t>956</a:t>
            </a:r>
            <a:r>
              <a:rPr lang="sr-Cyrl-CS" sz="2400"/>
              <a:t>.</a:t>
            </a:r>
            <a:r>
              <a:rPr lang="sv-SE" sz="2400"/>
              <a:t>13</a:t>
            </a:r>
            <a:r>
              <a:rPr lang="sr-Cyrl-CS" sz="2400"/>
              <a:t> + </a:t>
            </a:r>
            <a:r>
              <a:rPr lang="sv-SE" sz="2400"/>
              <a:t>1176</a:t>
            </a:r>
            <a:r>
              <a:rPr lang="sr-Cyrl-CS" sz="2400"/>
              <a:t>.</a:t>
            </a:r>
            <a:r>
              <a:rPr lang="sv-SE" sz="2400"/>
              <a:t>32</a:t>
            </a:r>
            <a:r>
              <a:rPr lang="sr-Cyrl-CS" sz="2400"/>
              <a:t> = 2132.45</a:t>
            </a:r>
          </a:p>
          <a:p>
            <a:r>
              <a:rPr lang="it-IT" sz="2800"/>
              <a:t>Kомбиновани степени слободе су </a:t>
            </a:r>
            <a:endParaRPr lang="sr-Cyrl-CS" sz="2800"/>
          </a:p>
          <a:p>
            <a:pPr lvl="1"/>
            <a:r>
              <a:rPr lang="sr-Latn-CS" sz="2400" i="1"/>
              <a:t>n</a:t>
            </a:r>
            <a:r>
              <a:rPr lang="sr-Latn-CS" sz="2400" baseline="-25000"/>
              <a:t>1</a:t>
            </a:r>
            <a:r>
              <a:rPr lang="sr-Latn-CS" sz="2400"/>
              <a:t> + </a:t>
            </a:r>
            <a:r>
              <a:rPr lang="sr-Latn-CS" sz="2400" i="1"/>
              <a:t>n</a:t>
            </a:r>
            <a:r>
              <a:rPr lang="sr-Latn-CS" sz="2400" baseline="-25000"/>
              <a:t>2</a:t>
            </a:r>
            <a:r>
              <a:rPr lang="sr-Latn-CS" sz="2400"/>
              <a:t> - 2 = 19 + 23 - 2 = 40</a:t>
            </a:r>
            <a:endParaRPr lang="sr-Cyrl-CS" sz="2400"/>
          </a:p>
          <a:p>
            <a:endParaRPr lang="sr-Latn-CS" sz="2800"/>
          </a:p>
        </p:txBody>
      </p:sp>
      <p:sp>
        <p:nvSpPr>
          <p:cNvPr id="9717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71781" name="Rectangle 5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71782" name="Object 6"/>
          <p:cNvGraphicFramePr>
            <a:graphicFrameLocks noChangeAspect="1"/>
          </p:cNvGraphicFramePr>
          <p:nvPr/>
        </p:nvGraphicFramePr>
        <p:xfrm>
          <a:off x="1044575" y="5432425"/>
          <a:ext cx="4927600" cy="942975"/>
        </p:xfrm>
        <a:graphic>
          <a:graphicData uri="http://schemas.openxmlformats.org/presentationml/2006/ole">
            <p:oleObj spid="_x0000_s971782" name="Equation" r:id="rId4" imgW="1993900" imgH="3810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080CD-F41D-4091-92D1-05F1FF71E97D}" type="slidenum">
              <a:rPr lang="en-US"/>
              <a:pPr/>
              <a:t>103</a:t>
            </a:fld>
            <a:endParaRPr lang="en-US"/>
          </a:p>
        </p:txBody>
      </p:sp>
      <p:sp>
        <p:nvSpPr>
          <p:cNvPr id="973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Средине два независна узорка</a:t>
            </a:r>
            <a:endParaRPr lang="sr-Latn-CS"/>
          </a:p>
        </p:txBody>
      </p:sp>
      <p:sp>
        <p:nvSpPr>
          <p:cNvPr id="973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048625" cy="4725988"/>
          </a:xfrm>
        </p:spPr>
        <p:txBody>
          <a:bodyPr/>
          <a:lstStyle/>
          <a:p>
            <a:r>
              <a:rPr lang="it-IT" sz="2400"/>
              <a:t>Стандардна грешка разлике између средина је</a:t>
            </a:r>
            <a:endParaRPr lang="sr-Cyrl-CS" sz="2400"/>
          </a:p>
          <a:p>
            <a:endParaRPr lang="sr-Cyrl-CS" sz="2400"/>
          </a:p>
          <a:p>
            <a:endParaRPr lang="sr-Cyrl-CS" sz="2400"/>
          </a:p>
          <a:p>
            <a:endParaRPr lang="sr-Cyrl-CS" sz="2400"/>
          </a:p>
          <a:p>
            <a:r>
              <a:rPr lang="it-IT" sz="2400"/>
              <a:t>Разлика између средина (контрол</a:t>
            </a:r>
            <a:r>
              <a:rPr lang="sr-Cyrl-CS" sz="2400"/>
              <a:t>ни - улцерација</a:t>
            </a:r>
            <a:r>
              <a:rPr lang="it-IT" sz="2400"/>
              <a:t>) је </a:t>
            </a:r>
            <a:endParaRPr lang="sr-Cyrl-CS" sz="2400"/>
          </a:p>
          <a:p>
            <a:pPr lvl="1"/>
            <a:r>
              <a:rPr lang="it-IT" sz="2000"/>
              <a:t>34.08 - 22.59 = 11.49</a:t>
            </a:r>
            <a:endParaRPr lang="sr-Cyrl-CS" sz="2000"/>
          </a:p>
          <a:p>
            <a:r>
              <a:rPr lang="it-IT" sz="2400"/>
              <a:t>95% интервал поверења</a:t>
            </a:r>
            <a:r>
              <a:rPr lang="sr-Cyrl-CS" sz="2400"/>
              <a:t> је </a:t>
            </a:r>
          </a:p>
          <a:p>
            <a:endParaRPr lang="sr-Cyrl-CS" sz="2400"/>
          </a:p>
          <a:p>
            <a:r>
              <a:rPr lang="sr-Cyrl-CS" sz="2400"/>
              <a:t>П</a:t>
            </a:r>
            <a:r>
              <a:rPr lang="it-IT" sz="2400"/>
              <a:t>остоји разлика у капиларној густини између</a:t>
            </a:r>
            <a:endParaRPr lang="sr-Cyrl-CS" sz="2400"/>
          </a:p>
          <a:p>
            <a:pPr lvl="1"/>
            <a:r>
              <a:rPr lang="it-IT" sz="2000"/>
              <a:t>нормалних контролних </a:t>
            </a:r>
            <a:r>
              <a:rPr lang="sr-Cyrl-CS" sz="2000"/>
              <a:t>пацијената </a:t>
            </a:r>
            <a:r>
              <a:rPr lang="it-IT" sz="2000"/>
              <a:t>и пацијената са </a:t>
            </a:r>
            <a:r>
              <a:rPr lang="sr-Cyrl-CS" sz="2000"/>
              <a:t>улцерацијом</a:t>
            </a:r>
            <a:endParaRPr lang="sr-Latn-CS" sz="2000"/>
          </a:p>
        </p:txBody>
      </p:sp>
      <p:sp>
        <p:nvSpPr>
          <p:cNvPr id="973828" name="Rectangle 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73829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88900" y="4459288"/>
          <a:ext cx="9144000" cy="485775"/>
        </p:xfrm>
        <a:graphic>
          <a:graphicData uri="http://schemas.openxmlformats.org/presentationml/2006/ole">
            <p:oleObj spid="_x0000_s973829" name="Document" r:id="rId4" imgW="5753279" imgH="221751" progId="Word.Document.8">
              <p:embed/>
            </p:oleObj>
          </a:graphicData>
        </a:graphic>
      </p:graphicFrame>
      <p:sp>
        <p:nvSpPr>
          <p:cNvPr id="973830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73831" name="Object 7"/>
          <p:cNvGraphicFramePr>
            <a:graphicFrameLocks noChangeAspect="1"/>
          </p:cNvGraphicFramePr>
          <p:nvPr/>
        </p:nvGraphicFramePr>
        <p:xfrm>
          <a:off x="954088" y="2144713"/>
          <a:ext cx="4848225" cy="927100"/>
        </p:xfrm>
        <a:graphic>
          <a:graphicData uri="http://schemas.openxmlformats.org/presentationml/2006/ole">
            <p:oleObj spid="_x0000_s973831" name="Equation" r:id="rId5" imgW="2387600" imgH="4572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2B4EE-C78F-40C7-84E3-85F18274CA7E}" type="slidenum">
              <a:rPr lang="en-US"/>
              <a:pPr/>
              <a:t>104</a:t>
            </a:fld>
            <a:endParaRPr lang="en-US"/>
          </a:p>
        </p:txBody>
      </p:sp>
      <p:sp>
        <p:nvSpPr>
          <p:cNvPr id="975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Дво-стране тачке вероватноће </a:t>
            </a:r>
            <a:r>
              <a:rPr lang="sr-Latn-CS" sz="3600" i="1"/>
              <a:t>t</a:t>
            </a:r>
            <a:r>
              <a:rPr lang="sr-Cyrl-CS" sz="3600"/>
              <a:t> расподеле</a:t>
            </a:r>
            <a:r>
              <a:rPr lang="sr-Latn-CS" sz="3600"/>
              <a:t> </a:t>
            </a:r>
          </a:p>
        </p:txBody>
      </p:sp>
      <p:graphicFrame>
        <p:nvGraphicFramePr>
          <p:cNvPr id="975875" name="Object 3"/>
          <p:cNvGraphicFramePr>
            <a:graphicFrameLocks noChangeAspect="1"/>
          </p:cNvGraphicFramePr>
          <p:nvPr>
            <p:ph idx="1"/>
          </p:nvPr>
        </p:nvGraphicFramePr>
        <p:xfrm>
          <a:off x="1454150" y="1331913"/>
          <a:ext cx="6677025" cy="5003800"/>
        </p:xfrm>
        <a:graphic>
          <a:graphicData uri="http://schemas.openxmlformats.org/presentationml/2006/ole">
            <p:oleObj spid="_x0000_s975875" name="Document" r:id="rId4" imgW="6013991" imgH="4907673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81C63-2557-4EB2-96F9-8B60E9CE4271}" type="slidenum">
              <a:rPr lang="en-US"/>
              <a:pPr/>
              <a:t>105</a:t>
            </a:fld>
            <a:endParaRPr lang="en-US"/>
          </a:p>
        </p:txBody>
      </p:sp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Средине два независна узорка</a:t>
            </a:r>
            <a:endParaRPr lang="sr-Latn-CS"/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Н</a:t>
            </a:r>
            <a:r>
              <a:rPr lang="it-IT" sz="2800"/>
              <a:t>улта хипотеза је </a:t>
            </a:r>
            <a:r>
              <a:rPr lang="sr-Cyrl-CS" sz="2800"/>
              <a:t>да је </a:t>
            </a:r>
            <a:r>
              <a:rPr lang="it-IT" sz="2800"/>
              <a:t>у </a:t>
            </a:r>
            <a:r>
              <a:rPr lang="sr-Cyrl-CS" sz="2800"/>
              <a:t>популацији </a:t>
            </a:r>
            <a:r>
              <a:rPr lang="it-IT" sz="2800"/>
              <a:t>разлика контрол</a:t>
            </a:r>
            <a:r>
              <a:rPr lang="sr-Cyrl-CS" sz="2800"/>
              <a:t>ни – улцерација једнака </a:t>
            </a:r>
            <a:r>
              <a:rPr lang="it-IT" sz="2800"/>
              <a:t>нула</a:t>
            </a:r>
            <a:endParaRPr lang="sr-Cyrl-CS" sz="2800"/>
          </a:p>
          <a:p>
            <a:r>
              <a:rPr lang="sr-Cyrl-CS" sz="2800"/>
              <a:t>Т</a:t>
            </a:r>
            <a:r>
              <a:rPr lang="it-IT" sz="2800"/>
              <a:t>ест статистика је разлика</a:t>
            </a:r>
            <a:r>
              <a:rPr lang="sr-Cyrl-CS" sz="2800"/>
              <a:t> између средина </a:t>
            </a:r>
            <a:r>
              <a:rPr lang="it-IT" sz="2800"/>
              <a:t>у односу на стандардну грешку</a:t>
            </a:r>
            <a:endParaRPr lang="sr-Cyrl-CS" sz="2800"/>
          </a:p>
          <a:p>
            <a:pPr lvl="1"/>
            <a:r>
              <a:rPr lang="it-IT" sz="2400"/>
              <a:t>11.49/2.26 = 5.08</a:t>
            </a:r>
            <a:endParaRPr lang="sr-Cyrl-CS" sz="2400"/>
          </a:p>
          <a:p>
            <a:r>
              <a:rPr lang="it-IT" sz="2800"/>
              <a:t>Aко је нулта хипотеза тачна, ово би било запажање из </a:t>
            </a:r>
            <a:r>
              <a:rPr lang="sr-Latn-CS" sz="2800" i="1"/>
              <a:t>t</a:t>
            </a:r>
            <a:r>
              <a:rPr lang="sr-Latn-CS" sz="2800"/>
              <a:t> </a:t>
            </a:r>
            <a:r>
              <a:rPr lang="it-IT" sz="2800"/>
              <a:t>расподеле са 40 степени слободе</a:t>
            </a:r>
            <a:endParaRPr lang="sr-Cyrl-CS" sz="2800"/>
          </a:p>
          <a:p>
            <a:pPr lvl="1"/>
            <a:r>
              <a:rPr lang="it-IT" sz="2400"/>
              <a:t>вероватноћа тако екстремне вредности је мања од 0.001</a:t>
            </a:r>
            <a:r>
              <a:rPr lang="sr-Latn-CS" sz="2400"/>
              <a:t> </a:t>
            </a:r>
            <a:endParaRPr lang="sr-Cyrl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CCD3C-4C63-429E-93A9-2DE0A23DFAC7}" type="slidenum">
              <a:rPr lang="en-US"/>
              <a:pPr/>
              <a:t>106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Средине два независна узорка</a:t>
            </a:r>
            <a:endParaRPr lang="sr-Latn-C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3000"/>
              <a:t>По нултој хипотези ово има средину нула</a:t>
            </a:r>
            <a:endParaRPr lang="sr-Cyrl-CS" sz="3000"/>
          </a:p>
          <a:p>
            <a:pPr>
              <a:lnSpc>
                <a:spcPct val="90000"/>
              </a:lnSpc>
            </a:pPr>
            <a:r>
              <a:rPr lang="sr-Cyrl-CS" sz="3000"/>
              <a:t>У</a:t>
            </a:r>
            <a:r>
              <a:rPr lang="it-IT" sz="3000"/>
              <a:t>зорак </a:t>
            </a:r>
            <a:r>
              <a:rPr lang="sr-Cyrl-CS" sz="3000"/>
              <a:t>је </a:t>
            </a:r>
            <a:r>
              <a:rPr lang="it-IT" sz="3000"/>
              <a:t>велики</a:t>
            </a:r>
            <a:r>
              <a:rPr lang="sr-Cyrl-CS" sz="3000"/>
              <a:t>;</a:t>
            </a:r>
            <a:r>
              <a:rPr lang="it-IT" sz="3000"/>
              <a:t> претпостављамо да је </a:t>
            </a:r>
            <a:r>
              <a:rPr lang="it-IT" sz="3000" i="1"/>
              <a:t>p</a:t>
            </a:r>
            <a:r>
              <a:rPr lang="it-IT" sz="3000"/>
              <a:t> довољно добро предвиђено за </a:t>
            </a:r>
            <a:endParaRPr lang="sr-Cyrl-CS" sz="3000"/>
          </a:p>
          <a:p>
            <a:pPr>
              <a:lnSpc>
                <a:spcPct val="90000"/>
              </a:lnSpc>
            </a:pPr>
            <a:endParaRPr lang="sr-Cyrl-CS" sz="3000"/>
          </a:p>
          <a:p>
            <a:pPr>
              <a:lnSpc>
                <a:spcPct val="90000"/>
              </a:lnSpc>
            </a:pPr>
            <a:endParaRPr lang="sr-Cyrl-CS" sz="3000"/>
          </a:p>
          <a:p>
            <a:pPr>
              <a:lnSpc>
                <a:spcPct val="90000"/>
              </a:lnSpc>
            </a:pPr>
            <a:r>
              <a:rPr lang="sr-Cyrl-CS" sz="3000"/>
              <a:t>А</a:t>
            </a:r>
            <a:r>
              <a:rPr lang="it-IT" sz="3000"/>
              <a:t>ко је нулта хипотеза тачна</a:t>
            </a:r>
            <a:endParaRPr lang="sr-Cyrl-CS" sz="3000"/>
          </a:p>
          <a:p>
            <a:pPr lvl="1">
              <a:lnSpc>
                <a:spcPct val="90000"/>
              </a:lnSpc>
            </a:pPr>
            <a:r>
              <a:rPr lang="it-IT" sz="2600"/>
              <a:t>тест статистика би била из Стандардизоване Нормалне расподеле</a:t>
            </a:r>
            <a:endParaRPr lang="sr-Cyrl-CS" sz="2600"/>
          </a:p>
          <a:p>
            <a:pPr>
              <a:lnSpc>
                <a:spcPct val="90000"/>
              </a:lnSpc>
            </a:pPr>
            <a:r>
              <a:rPr lang="it-IT" sz="3000"/>
              <a:t>Ово је Нормални тест велик</a:t>
            </a:r>
            <a:r>
              <a:rPr lang="sr-Cyrl-CS" sz="3000"/>
              <a:t>ог </a:t>
            </a:r>
            <a:r>
              <a:rPr lang="it-IT" sz="3000"/>
              <a:t>узорка или </a:t>
            </a:r>
            <a:r>
              <a:rPr lang="it-IT" sz="3000" i="1"/>
              <a:t>z</a:t>
            </a:r>
            <a:r>
              <a:rPr lang="it-IT" sz="3000"/>
              <a:t> тест за две пропорције</a:t>
            </a:r>
            <a:endParaRPr lang="sr-Latn-CS" sz="3000"/>
          </a:p>
        </p:txBody>
      </p:sp>
      <p:sp>
        <p:nvSpPr>
          <p:cNvPr id="9799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79973" name="Object 5"/>
          <p:cNvGraphicFramePr>
            <a:graphicFrameLocks noChangeAspect="1"/>
          </p:cNvGraphicFramePr>
          <p:nvPr/>
        </p:nvGraphicFramePr>
        <p:xfrm>
          <a:off x="1042988" y="2960688"/>
          <a:ext cx="4824412" cy="893762"/>
        </p:xfrm>
        <a:graphic>
          <a:graphicData uri="http://schemas.openxmlformats.org/presentationml/2006/ole">
            <p:oleObj spid="_x0000_s979973" name="Equation" r:id="rId4" imgW="1282700" imgH="2413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8F207-9C9D-4129-BDD8-15FBF6CE1D34}" type="slidenum">
              <a:rPr lang="en-US"/>
              <a:pPr/>
              <a:t>107</a:t>
            </a:fld>
            <a:endParaRPr lang="en-US"/>
          </a:p>
        </p:txBody>
      </p:sp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Употреба трансформација</a:t>
            </a:r>
            <a:r>
              <a:rPr lang="sr-Latn-CS"/>
              <a:t> </a:t>
            </a:r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Променљиве које не прате Нормалну расподелу </a:t>
            </a:r>
          </a:p>
          <a:p>
            <a:pPr lvl="1"/>
            <a:r>
              <a:rPr lang="sr-Cyrl-CS"/>
              <a:t>могу да се направе да је прате тако што се изврши погодна трансформација </a:t>
            </a:r>
          </a:p>
          <a:p>
            <a:r>
              <a:rPr lang="sr-Cyrl-CS"/>
              <a:t>Трансформација може да буде коришћена да направи сличну варијансу у различитим групама</a:t>
            </a:r>
          </a:p>
          <a:p>
            <a:pPr lvl="1"/>
            <a:r>
              <a:rPr lang="sr-Cyrl-CS"/>
              <a:t>транформација </a:t>
            </a:r>
            <a:r>
              <a:rPr lang="sr-Cyrl-CS" b="1"/>
              <a:t>стабилизације варијансе</a:t>
            </a:r>
            <a:r>
              <a:rPr lang="sr-Cyrl-CS"/>
              <a:t> (</a:t>
            </a:r>
            <a:r>
              <a:rPr lang="sr-Cyrl-CS" b="1"/>
              <a:t>varia</a:t>
            </a:r>
            <a:r>
              <a:rPr lang="sr-Latn-CS" b="1"/>
              <a:t>nce</a:t>
            </a:r>
            <a:r>
              <a:rPr lang="sr-Cyrl-CS" b="1"/>
              <a:t> stabilizing</a:t>
            </a:r>
            <a:r>
              <a:rPr lang="sr-Cyrl-CS"/>
              <a:t>)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1E16E-7074-4447-8B4C-63A50C1A609F}" type="slidenum">
              <a:rPr lang="en-US"/>
              <a:pPr/>
              <a:t>108</a:t>
            </a:fld>
            <a:endParaRPr lang="en-US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Употреба трансформација</a:t>
            </a:r>
            <a:endParaRPr lang="sr-Latn-CS"/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600"/>
              <a:t>Често су стандардн</a:t>
            </a:r>
            <a:r>
              <a:rPr lang="sr-Cyrl-CS" sz="2600"/>
              <a:t>о </a:t>
            </a:r>
            <a:r>
              <a:rPr lang="it-IT" sz="2600"/>
              <a:t>одступање и средина повезан</a:t>
            </a:r>
            <a:r>
              <a:rPr lang="sr-Cyrl-CS" sz="2600"/>
              <a:t>и </a:t>
            </a:r>
            <a:r>
              <a:rPr lang="it-IT" sz="2600"/>
              <a:t>једноставним односом облика </a:t>
            </a:r>
            <a:r>
              <a:rPr lang="sr-Cyrl-CS" sz="2600"/>
              <a:t>                 </a:t>
            </a:r>
          </a:p>
          <a:p>
            <a:pPr>
              <a:lnSpc>
                <a:spcPct val="90000"/>
              </a:lnSpc>
            </a:pPr>
            <a:r>
              <a:rPr lang="sr-Cyrl-CS" sz="2600"/>
              <a:t>А</a:t>
            </a:r>
            <a:r>
              <a:rPr lang="it-IT" sz="2600"/>
              <a:t>ко је стандардно одступање пропорционално квадратном корену средине, </a:t>
            </a:r>
            <a:endParaRPr lang="sr-Cyrl-CS" sz="2600"/>
          </a:p>
          <a:p>
            <a:pPr lvl="1">
              <a:lnSpc>
                <a:spcPct val="90000"/>
              </a:lnSpc>
            </a:pPr>
            <a:r>
              <a:rPr lang="it-IT" sz="2200"/>
              <a:t>нпр</a:t>
            </a:r>
            <a:r>
              <a:rPr lang="sr-Cyrl-CS" sz="2200"/>
              <a:t>. </a:t>
            </a:r>
            <a:r>
              <a:rPr lang="sr-Latn-CS" sz="2200" i="1"/>
              <a:t>Poisson</a:t>
            </a:r>
            <a:r>
              <a:rPr lang="sr-Latn-CS" sz="2200"/>
              <a:t> </a:t>
            </a:r>
            <a:r>
              <a:rPr lang="it-IT" sz="2200"/>
              <a:t>варијанса, </a:t>
            </a:r>
            <a:r>
              <a:rPr lang="sr-Latn-CS" sz="2200" i="1"/>
              <a:t>b</a:t>
            </a:r>
            <a:r>
              <a:rPr lang="sr-Latn-CS" sz="2200"/>
              <a:t> = 0.5, 1 - </a:t>
            </a:r>
            <a:r>
              <a:rPr lang="sr-Latn-CS" sz="2200" i="1"/>
              <a:t>b</a:t>
            </a:r>
            <a:r>
              <a:rPr lang="sr-Latn-CS" sz="2200"/>
              <a:t> = 0.5</a:t>
            </a:r>
          </a:p>
          <a:p>
            <a:pPr lvl="1">
              <a:lnSpc>
                <a:spcPct val="90000"/>
              </a:lnSpc>
            </a:pPr>
            <a:r>
              <a:rPr lang="it-IT" sz="2200"/>
              <a:t>користимо трансформацију квадратног корена</a:t>
            </a:r>
            <a:r>
              <a:rPr lang="it-IT" sz="2600"/>
              <a:t> </a:t>
            </a:r>
            <a:endParaRPr lang="sr-Cyrl-CS" sz="2600"/>
          </a:p>
          <a:p>
            <a:pPr>
              <a:lnSpc>
                <a:spcPct val="90000"/>
              </a:lnSpc>
            </a:pPr>
            <a:r>
              <a:rPr lang="it-IT" sz="2600"/>
              <a:t>Aко је стандардн</a:t>
            </a:r>
            <a:r>
              <a:rPr lang="sr-Cyrl-CS" sz="2600"/>
              <a:t>о </a:t>
            </a:r>
            <a:r>
              <a:rPr lang="it-IT" sz="2600"/>
              <a:t>одступање пропорционалн</a:t>
            </a:r>
            <a:r>
              <a:rPr lang="sr-Cyrl-CS" sz="2600"/>
              <a:t>о </a:t>
            </a:r>
            <a:r>
              <a:rPr lang="it-IT" sz="2600"/>
              <a:t>средини </a:t>
            </a:r>
            <a:endParaRPr lang="sr-Latn-CS" sz="2600"/>
          </a:p>
          <a:p>
            <a:pPr lvl="1">
              <a:lnSpc>
                <a:spcPct val="90000"/>
              </a:lnSpc>
            </a:pPr>
            <a:r>
              <a:rPr lang="it-IT" sz="2200"/>
              <a:t>користимо логаритам</a:t>
            </a:r>
            <a:endParaRPr lang="sr-Cyrl-CS" sz="2200"/>
          </a:p>
          <a:p>
            <a:pPr>
              <a:lnSpc>
                <a:spcPct val="90000"/>
              </a:lnSpc>
            </a:pPr>
            <a:r>
              <a:rPr lang="it-IT" sz="2600"/>
              <a:t>Aко је стандардно одступање пропорционално квадрату средине имамо</a:t>
            </a:r>
            <a:r>
              <a:rPr lang="sr-Latn-CS" sz="2600"/>
              <a:t> b=2, 1-b=-1</a:t>
            </a:r>
          </a:p>
          <a:p>
            <a:pPr lvl="1">
              <a:lnSpc>
                <a:spcPct val="90000"/>
              </a:lnSpc>
            </a:pPr>
            <a:r>
              <a:rPr lang="it-IT" sz="2200"/>
              <a:t>користимо реципрочност</a:t>
            </a:r>
            <a:endParaRPr lang="sr-Cyrl-CS" sz="2200"/>
          </a:p>
        </p:txBody>
      </p:sp>
      <p:sp>
        <p:nvSpPr>
          <p:cNvPr id="984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84069" name="Object 5"/>
          <p:cNvGraphicFramePr>
            <a:graphicFrameLocks noChangeAspect="1"/>
          </p:cNvGraphicFramePr>
          <p:nvPr/>
        </p:nvGraphicFramePr>
        <p:xfrm>
          <a:off x="7123113" y="1752600"/>
          <a:ext cx="1057275" cy="528638"/>
        </p:xfrm>
        <a:graphic>
          <a:graphicData uri="http://schemas.openxmlformats.org/presentationml/2006/ole">
            <p:oleObj spid="_x0000_s984069" name="Equation" r:id="rId4" imgW="457200" imgH="2286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0B1B-9DAF-4833-9865-CFBA3529CC29}" type="slidenum">
              <a:rPr lang="en-US"/>
              <a:pPr/>
              <a:t>109</a:t>
            </a:fld>
            <a:endParaRPr lang="en-US"/>
          </a:p>
        </p:txBody>
      </p:sp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Употреба трансформација</a:t>
            </a:r>
            <a:endParaRPr lang="sr-Latn-CS"/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3500"/>
              <a:t>К</a:t>
            </a:r>
            <a:r>
              <a:rPr lang="it-IT" sz="3500"/>
              <a:t>ада су посматрања </a:t>
            </a:r>
            <a:r>
              <a:rPr lang="sr-Cyrl-CS" sz="3500"/>
              <a:t>Б</a:t>
            </a:r>
            <a:r>
              <a:rPr lang="it-IT" sz="3500"/>
              <a:t>иномне пропорције</a:t>
            </a:r>
            <a:endParaRPr lang="sr-Cyrl-CS" sz="3500"/>
          </a:p>
          <a:p>
            <a:pPr lvl="1">
              <a:lnSpc>
                <a:spcPct val="90000"/>
              </a:lnSpc>
            </a:pPr>
            <a:r>
              <a:rPr lang="it-IT"/>
              <a:t>стандардно одступање </a:t>
            </a:r>
            <a:r>
              <a:rPr lang="sr-Cyrl-CS"/>
              <a:t>се </a:t>
            </a:r>
            <a:r>
              <a:rPr lang="it-IT"/>
              <a:t>повећава док се пропорција креће од 0.0 до 0.5</a:t>
            </a:r>
            <a:r>
              <a:rPr lang="sr-Latn-CS"/>
              <a:t>,</a:t>
            </a:r>
            <a:r>
              <a:rPr lang="it-IT"/>
              <a:t> а </a:t>
            </a:r>
            <a:endParaRPr lang="sr-Latn-CS"/>
          </a:p>
          <a:p>
            <a:pPr lvl="1">
              <a:lnSpc>
                <a:spcPct val="90000"/>
              </a:lnSpc>
            </a:pPr>
            <a:r>
              <a:rPr lang="sr-Cyrl-CS"/>
              <a:t>з</a:t>
            </a:r>
            <a:r>
              <a:rPr lang="it-IT"/>
              <a:t>атим се смањује док се пропорција креће од 0.5 до 1.0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О</a:t>
            </a:r>
            <a:r>
              <a:rPr lang="it-IT"/>
              <a:t>во је аркус синус</a:t>
            </a:r>
            <a:r>
              <a:rPr lang="sr-Cyrl-CS"/>
              <a:t> (</a:t>
            </a:r>
            <a:r>
              <a:rPr lang="sr-Latn-CS" i="1"/>
              <a:t>arcsine</a:t>
            </a:r>
            <a:r>
              <a:rPr lang="sr-Cyrl-CS"/>
              <a:t>) </a:t>
            </a:r>
            <a:r>
              <a:rPr lang="it-IT"/>
              <a:t>квадратног корена трансформација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Cyrl-CS"/>
              <a:t>у </a:t>
            </a:r>
            <a:r>
              <a:rPr lang="it-IT"/>
              <a:t>великој мери </a:t>
            </a:r>
            <a:r>
              <a:rPr lang="sr-Cyrl-CS"/>
              <a:t>је </a:t>
            </a:r>
            <a:r>
              <a:rPr lang="it-IT"/>
              <a:t>замењена логистичком регресијом</a:t>
            </a:r>
            <a:endParaRPr lang="sr-Latn-C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C1A0-612A-421E-894C-3DFD733E13F6}" type="slidenum">
              <a:rPr lang="en-US"/>
              <a:pPr/>
              <a:t>11</a:t>
            </a:fld>
            <a:endParaRPr lang="en-US"/>
          </a:p>
        </p:txBody>
      </p:sp>
      <p:sp>
        <p:nvSpPr>
          <p:cNvPr id="85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Принципи тестова значајности</a:t>
            </a:r>
            <a:r>
              <a:rPr lang="sr-Latn-CS"/>
              <a:t> </a:t>
            </a:r>
          </a:p>
        </p:txBody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sr-Latn-CS" sz="2800"/>
              <a:t>Поставити нулту хипотезу и њене алтернативе 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sr-Latn-CS" sz="2800"/>
              <a:t>Пронаћи вредност тест</a:t>
            </a:r>
            <a:r>
              <a:rPr lang="sr-Cyrl-CS" sz="2800"/>
              <a:t> </a:t>
            </a:r>
            <a:r>
              <a:rPr lang="sr-Latn-CS" sz="2800"/>
              <a:t>статисти</a:t>
            </a:r>
            <a:r>
              <a:rPr lang="sr-Cyrl-CS" sz="2800"/>
              <a:t>ке</a:t>
            </a:r>
            <a:endParaRPr lang="sr-Latn-CS" sz="2800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sr-Latn-CS" sz="2800"/>
              <a:t>Довести тест статистик</a:t>
            </a:r>
            <a:r>
              <a:rPr lang="sr-Cyrl-CS" sz="2800"/>
              <a:t>у </a:t>
            </a:r>
            <a:r>
              <a:rPr lang="sr-Latn-CS" sz="2800"/>
              <a:t>у везу са познатом </a:t>
            </a:r>
            <a:r>
              <a:rPr lang="sr-Cyrl-CS" sz="2800"/>
              <a:t>расподелом </a:t>
            </a:r>
            <a:r>
              <a:rPr lang="sr-Latn-CS" sz="2800"/>
              <a:t>коју ће он</a:t>
            </a:r>
            <a:r>
              <a:rPr lang="sr-Cyrl-CS" sz="2800"/>
              <a:t>а </a:t>
            </a:r>
            <a:r>
              <a:rPr lang="sr-Latn-CS" sz="2800"/>
              <a:t>пратити ако је нулта хипотеза тачна</a:t>
            </a:r>
            <a:endParaRPr lang="sr-Cyrl-CS" sz="2800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sr-Cyrl-CS" sz="2800"/>
              <a:t>Пронаћи </a:t>
            </a:r>
            <a:r>
              <a:rPr lang="sr-Latn-CS" sz="2800"/>
              <a:t>вероватноћу </a:t>
            </a:r>
            <a:r>
              <a:rPr lang="sr-Cyrl-CS" sz="2800"/>
              <a:t>настанка </a:t>
            </a:r>
            <a:r>
              <a:rPr lang="sr-Latn-CS" sz="2800"/>
              <a:t>вредности тест статистик</a:t>
            </a:r>
            <a:r>
              <a:rPr lang="sr-Cyrl-CS" sz="2800"/>
              <a:t>е</a:t>
            </a:r>
          </a:p>
          <a:p>
            <a:pPr marL="990600" lvl="1" indent="-533400">
              <a:lnSpc>
                <a:spcPct val="90000"/>
              </a:lnSpc>
            </a:pPr>
            <a:r>
              <a:rPr lang="sr-Latn-CS" sz="2200"/>
              <a:t>која је иста или  </a:t>
            </a:r>
            <a:r>
              <a:rPr lang="sr-Cyrl-CS" sz="2200"/>
              <a:t>екстремнија </a:t>
            </a:r>
            <a:r>
              <a:rPr lang="sr-Latn-CS" sz="2200"/>
              <a:t>од посматране, ако је нулта хипотеза тачна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sr-Latn-CS" sz="2800"/>
              <a:t>Закључити да ли су подаци конзистентни или неконзистентни са нултом хипотезом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19316-F329-4348-BFCB-696C24EC4041}" type="slidenum">
              <a:rPr lang="en-US"/>
              <a:pPr/>
              <a:t>110</a:t>
            </a:fld>
            <a:endParaRPr lang="en-US"/>
          </a:p>
        </p:txBody>
      </p:sp>
      <p:sp>
        <p:nvSpPr>
          <p:cNvPr id="98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/>
              <a:t>Дебљина п</a:t>
            </a:r>
            <a:r>
              <a:rPr lang="it-IT" sz="2600"/>
              <a:t>откожно</a:t>
            </a:r>
            <a:r>
              <a:rPr lang="sr-Cyrl-CS" sz="2600"/>
              <a:t>г </a:t>
            </a:r>
            <a:r>
              <a:rPr lang="it-IT" sz="2600"/>
              <a:t>ткив</a:t>
            </a:r>
            <a:r>
              <a:rPr lang="sr-Cyrl-CS" sz="2600"/>
              <a:t>а (</a:t>
            </a:r>
            <a:r>
              <a:rPr lang="sr-Latn-CS" sz="2600" i="1"/>
              <a:t>biceps skinfold thickness</a:t>
            </a:r>
            <a:r>
              <a:rPr lang="sr-Cyrl-CS" sz="2600"/>
              <a:t>) </a:t>
            </a:r>
            <a:r>
              <a:rPr lang="it-IT" sz="2600"/>
              <a:t>бицепса (мм) </a:t>
            </a:r>
            <a:r>
              <a:rPr lang="sr-Cyrl-CS" sz="2600"/>
              <a:t>код </a:t>
            </a:r>
            <a:r>
              <a:rPr lang="it-IT" sz="2600"/>
              <a:t>две групе пацијената</a:t>
            </a:r>
            <a:r>
              <a:rPr lang="sr-Latn-CS" sz="2600"/>
              <a:t> </a:t>
            </a:r>
          </a:p>
        </p:txBody>
      </p:sp>
      <p:graphicFrame>
        <p:nvGraphicFramePr>
          <p:cNvPr id="987139" name="Object 3"/>
          <p:cNvGraphicFramePr>
            <a:graphicFrameLocks noChangeAspect="1"/>
          </p:cNvGraphicFramePr>
          <p:nvPr>
            <p:ph idx="1"/>
          </p:nvPr>
        </p:nvGraphicFramePr>
        <p:xfrm>
          <a:off x="0" y="1450975"/>
          <a:ext cx="9144000" cy="4921250"/>
        </p:xfrm>
        <a:graphic>
          <a:graphicData uri="http://schemas.openxmlformats.org/presentationml/2006/ole">
            <p:oleObj spid="_x0000_s987139" name="Document" r:id="rId4" imgW="6077641" imgH="3476734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6BDB-C0AF-4D89-AD53-D7CA3EE02D2D}" type="slidenum">
              <a:rPr lang="en-US"/>
              <a:pPr/>
              <a:t>111</a:t>
            </a:fld>
            <a:endParaRPr lang="en-US"/>
          </a:p>
        </p:txBody>
      </p:sp>
      <p:sp>
        <p:nvSpPr>
          <p:cNvPr id="98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Дијаграм растурања, хистограм и Нормални дијаграм за податке о поткожном ткиву бицепса</a:t>
            </a:r>
            <a:r>
              <a:rPr lang="sr-Latn-CS" sz="2600"/>
              <a:t> </a:t>
            </a:r>
          </a:p>
        </p:txBody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89188" name="Picture 4" descr="Slika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8" y="2468563"/>
            <a:ext cx="9082087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60B6-C2FD-40BF-98DA-5ACD3147568B}" type="slidenum">
              <a:rPr lang="en-US"/>
              <a:pPr/>
              <a:t>112</a:t>
            </a:fld>
            <a:endParaRPr lang="en-US"/>
          </a:p>
        </p:txBody>
      </p:sp>
      <p:sp>
        <p:nvSpPr>
          <p:cNvPr id="99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200"/>
              <a:t>Дијаграм растурања, хистограм и Нормални дијаграм за мерење поткожно</a:t>
            </a:r>
            <a:r>
              <a:rPr lang="sr-Cyrl-CS" sz="2200"/>
              <a:t>г</a:t>
            </a:r>
            <a:r>
              <a:rPr lang="it-IT" sz="2200"/>
              <a:t> ткива бицепса, по квадратном корену, логаритму</a:t>
            </a:r>
            <a:r>
              <a:rPr lang="sr-Cyrl-CS" sz="2200"/>
              <a:t> и </a:t>
            </a:r>
            <a:r>
              <a:rPr lang="it-IT" sz="2200"/>
              <a:t>реципрочним трансформацијама</a:t>
            </a:r>
            <a:r>
              <a:rPr lang="sr-Latn-CS" sz="2200"/>
              <a:t> </a:t>
            </a:r>
          </a:p>
        </p:txBody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91236" name="Picture 4" descr="Slika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663" y="1438275"/>
            <a:ext cx="7075487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291D6-70FA-4399-8B3B-F60B6E13651D}" type="slidenum">
              <a:rPr lang="en-US"/>
              <a:pPr/>
              <a:t>113</a:t>
            </a:fld>
            <a:endParaRPr lang="en-US"/>
          </a:p>
        </p:txBody>
      </p:sp>
      <p:sp>
        <p:nvSpPr>
          <p:cNvPr id="99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/>
              <a:t>Дебљина п</a:t>
            </a:r>
            <a:r>
              <a:rPr lang="it-IT" sz="2600"/>
              <a:t>откожно</a:t>
            </a:r>
            <a:r>
              <a:rPr lang="sr-Cyrl-CS" sz="2600"/>
              <a:t>г </a:t>
            </a:r>
            <a:r>
              <a:rPr lang="it-IT" sz="2600"/>
              <a:t>ткив</a:t>
            </a:r>
            <a:r>
              <a:rPr lang="sr-Cyrl-CS" sz="2600"/>
              <a:t>а </a:t>
            </a:r>
            <a:r>
              <a:rPr lang="it-IT" sz="2600"/>
              <a:t>бицепса, </a:t>
            </a:r>
            <a:r>
              <a:rPr lang="sr-Cyrl-CS" sz="2600"/>
              <a:t>поређена </a:t>
            </a:r>
            <a:r>
              <a:rPr lang="it-IT" sz="2600"/>
              <a:t>код две групе пацијената, кори</a:t>
            </a:r>
            <a:r>
              <a:rPr lang="sr-Cyrl-CS" sz="2600"/>
              <a:t>шћењем </a:t>
            </a:r>
            <a:r>
              <a:rPr lang="it-IT" sz="2600"/>
              <a:t>различит</a:t>
            </a:r>
            <a:r>
              <a:rPr lang="sr-Cyrl-CS" sz="2600"/>
              <a:t>их </a:t>
            </a:r>
            <a:r>
              <a:rPr lang="it-IT" sz="2600"/>
              <a:t>трансформациј</a:t>
            </a:r>
            <a:r>
              <a:rPr lang="sr-Cyrl-CS" sz="2600"/>
              <a:t>а</a:t>
            </a:r>
            <a:r>
              <a:rPr lang="sr-Latn-CS" sz="2600"/>
              <a:t> </a:t>
            </a:r>
          </a:p>
        </p:txBody>
      </p:sp>
      <p:graphicFrame>
        <p:nvGraphicFramePr>
          <p:cNvPr id="993283" name="Object 3"/>
          <p:cNvGraphicFramePr>
            <a:graphicFrameLocks noChangeAspect="1"/>
          </p:cNvGraphicFramePr>
          <p:nvPr>
            <p:ph idx="1"/>
          </p:nvPr>
        </p:nvGraphicFramePr>
        <p:xfrm>
          <a:off x="247650" y="1389063"/>
          <a:ext cx="8569325" cy="5083175"/>
        </p:xfrm>
        <a:graphic>
          <a:graphicData uri="http://schemas.openxmlformats.org/presentationml/2006/ole">
            <p:oleObj spid="_x0000_s993283" name="Document" r:id="rId4" imgW="6077641" imgH="3783801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52F51-41C9-490F-A550-57561C5560E1}" type="slidenum">
              <a:rPr lang="en-US"/>
              <a:pPr/>
              <a:t>114</a:t>
            </a:fld>
            <a:endParaRPr lang="en-US"/>
          </a:p>
        </p:txBody>
      </p:sp>
      <p:sp>
        <p:nvSpPr>
          <p:cNvPr id="995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Дво-стране тачке вероватноће </a:t>
            </a:r>
            <a:r>
              <a:rPr lang="sr-Latn-CS" sz="3600" i="1"/>
              <a:t>t</a:t>
            </a:r>
            <a:r>
              <a:rPr lang="sr-Cyrl-CS" sz="3600"/>
              <a:t> расподеле</a:t>
            </a:r>
            <a:r>
              <a:rPr lang="sr-Latn-CS" sz="3600"/>
              <a:t> </a:t>
            </a:r>
          </a:p>
        </p:txBody>
      </p:sp>
      <p:graphicFrame>
        <p:nvGraphicFramePr>
          <p:cNvPr id="995331" name="Object 3"/>
          <p:cNvGraphicFramePr>
            <a:graphicFrameLocks noChangeAspect="1"/>
          </p:cNvGraphicFramePr>
          <p:nvPr>
            <p:ph idx="1"/>
          </p:nvPr>
        </p:nvGraphicFramePr>
        <p:xfrm>
          <a:off x="1808163" y="1331913"/>
          <a:ext cx="6205537" cy="5102225"/>
        </p:xfrm>
        <a:graphic>
          <a:graphicData uri="http://schemas.openxmlformats.org/presentationml/2006/ole">
            <p:oleObj spid="_x0000_s995331" name="Document" r:id="rId4" imgW="6004641" imgH="4937192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7A8E-D538-4D39-99F2-F4DF1430D1A3}" type="slidenum">
              <a:rPr lang="en-US"/>
              <a:pPr/>
              <a:t>115</a:t>
            </a:fld>
            <a:endParaRPr lang="en-US"/>
          </a:p>
        </p:txBody>
      </p:sp>
      <p:sp>
        <p:nvSpPr>
          <p:cNvPr id="997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Употреба трансформација</a:t>
            </a:r>
            <a:endParaRPr lang="sr-Latn-CS"/>
          </a:p>
        </p:txBody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Т</a:t>
            </a:r>
            <a:r>
              <a:rPr lang="it-IT" sz="2800"/>
              <a:t>рансформисани подаци дају</a:t>
            </a:r>
            <a:endParaRPr lang="sr-Cyrl-CS" sz="2800"/>
          </a:p>
          <a:p>
            <a:pPr lvl="1"/>
            <a:r>
              <a:rPr lang="sr-Cyrl-CS" sz="2400"/>
              <a:t>б</a:t>
            </a:r>
            <a:r>
              <a:rPr lang="it-IT" sz="2400"/>
              <a:t>ољи тест значајности од необрађених података</a:t>
            </a:r>
            <a:endParaRPr lang="sr-Cyrl-CS" sz="2400"/>
          </a:p>
          <a:p>
            <a:r>
              <a:rPr lang="sr-Cyrl-CS" sz="2800"/>
              <a:t>И</a:t>
            </a:r>
            <a:r>
              <a:rPr lang="it-IT" sz="2800"/>
              <a:t>нтервали поверења за трансформисане податке </a:t>
            </a:r>
            <a:endParaRPr lang="sr-Cyrl-CS" sz="2800"/>
          </a:p>
          <a:p>
            <a:pPr lvl="1"/>
            <a:r>
              <a:rPr lang="sr-Cyrl-CS" sz="2400"/>
              <a:t>с</a:t>
            </a:r>
            <a:r>
              <a:rPr lang="it-IT" sz="2400"/>
              <a:t>у тежи за тумачење</a:t>
            </a:r>
            <a:endParaRPr lang="sr-Cyrl-CS" sz="2400"/>
          </a:p>
          <a:p>
            <a:r>
              <a:rPr lang="it-IT" sz="2800"/>
              <a:t>Границе поверења за разлику не могу </a:t>
            </a:r>
            <a:r>
              <a:rPr lang="sr-Cyrl-CS" sz="2800"/>
              <a:t>да </a:t>
            </a:r>
            <a:r>
              <a:rPr lang="it-IT" sz="2800"/>
              <a:t>б</a:t>
            </a:r>
            <a:r>
              <a:rPr lang="sr-Cyrl-CS" sz="2800"/>
              <a:t>уду </a:t>
            </a:r>
            <a:r>
              <a:rPr lang="it-IT" sz="2800"/>
              <a:t>трансформисан</a:t>
            </a:r>
            <a:r>
              <a:rPr lang="sr-Cyrl-CS" sz="2800"/>
              <a:t>е </a:t>
            </a:r>
            <a:r>
              <a:rPr lang="it-IT" sz="2800"/>
              <a:t>назад у оригиналну скалу</a:t>
            </a:r>
            <a:endParaRPr lang="sr-Cyrl-CS" sz="2800"/>
          </a:p>
          <a:p>
            <a:pPr lvl="1"/>
            <a:r>
              <a:rPr lang="it-IT" sz="2400"/>
              <a:t>квадратни корен и границе реципрочности дају апсурдне резултате</a:t>
            </a:r>
            <a:endParaRPr lang="sr-Cyrl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C70C-48CA-40BE-9E77-2428C69A6161}" type="slidenum">
              <a:rPr lang="en-US"/>
              <a:pPr/>
              <a:t>116</a:t>
            </a:fld>
            <a:endParaRPr lang="en-US"/>
          </a:p>
        </p:txBody>
      </p:sp>
      <p:sp>
        <p:nvSpPr>
          <p:cNvPr id="999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Употреба трансформација</a:t>
            </a:r>
            <a:endParaRPr lang="sr-Latn-CS"/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92250"/>
            <a:ext cx="8229600" cy="47259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t-IT"/>
              <a:t>Lогаритам даје резултате који се могу интерпретирати (0</a:t>
            </a:r>
            <a:r>
              <a:rPr lang="sr-Cyrl-CS"/>
              <a:t>.</a:t>
            </a:r>
            <a:r>
              <a:rPr lang="it-IT"/>
              <a:t>89 до 2</a:t>
            </a:r>
            <a:r>
              <a:rPr lang="sr-Cyrl-CS"/>
              <a:t>.</a:t>
            </a:r>
            <a:r>
              <a:rPr lang="it-IT"/>
              <a:t>03)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it-IT"/>
              <a:t>али они нису границе за разлику у милиметрима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it-IT"/>
              <a:t>не садрже нулу</a:t>
            </a:r>
            <a:r>
              <a:rPr lang="sr-Cyrl-CS"/>
              <a:t>, </a:t>
            </a:r>
            <a:r>
              <a:rPr lang="it-IT"/>
              <a:t>па опет разлика није значајна</a:t>
            </a:r>
            <a:r>
              <a:rPr lang="sr-Latn-CS"/>
              <a:t> 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it-IT"/>
              <a:t>Они су 95% границе поверења за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it-IT"/>
              <a:t>размеру геометријске средине Kронове болести до геометријске средине целијаклије</a:t>
            </a:r>
            <a:endParaRPr lang="sr-Cyrl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70A0-D6C2-44D9-8DA0-7894CA273E32}" type="slidenum">
              <a:rPr lang="en-US"/>
              <a:pPr/>
              <a:t>117</a:t>
            </a:fld>
            <a:endParaRPr lang="en-US"/>
          </a:p>
        </p:txBody>
      </p:sp>
      <p:sp>
        <p:nvSpPr>
          <p:cNvPr id="1001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Одступања од претпоставки </a:t>
            </a:r>
            <a:r>
              <a:rPr lang="en-GB" sz="3600" i="1"/>
              <a:t>t</a:t>
            </a:r>
            <a:r>
              <a:rPr lang="en-GB" sz="3600"/>
              <a:t> </a:t>
            </a:r>
            <a:r>
              <a:rPr lang="sr-Cyrl-CS" sz="3600"/>
              <a:t>метода</a:t>
            </a:r>
            <a:r>
              <a:rPr lang="sr-Latn-CS" sz="3600"/>
              <a:t> </a:t>
            </a:r>
          </a:p>
        </p:txBody>
      </p:sp>
      <p:sp>
        <p:nvSpPr>
          <p:cNvPr id="1001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800"/>
              <a:t>Н</a:t>
            </a:r>
            <a:r>
              <a:rPr lang="it-IT" sz="2800"/>
              <a:t>еке променљиве се усклађују веома блиско са Нормалном расподелом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it-IT" sz="2400"/>
              <a:t>друге </a:t>
            </a:r>
            <a:r>
              <a:rPr lang="sr-Cyrl-CS" sz="2400"/>
              <a:t>се </a:t>
            </a:r>
            <a:r>
              <a:rPr lang="it-IT" sz="2400"/>
              <a:t>не усклађују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v-SE" sz="2800"/>
              <a:t>Одступања се јављају </a:t>
            </a:r>
            <a:r>
              <a:rPr lang="sr-Cyrl-CS" sz="2800"/>
              <a:t>на </a:t>
            </a:r>
            <a:r>
              <a:rPr lang="sv-SE" sz="2800"/>
              <a:t>два основна начина: 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v-SE" sz="2400"/>
              <a:t>груписање и 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v-SE" sz="2400"/>
              <a:t>искошеност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v-SE" sz="2800" b="1"/>
              <a:t>Груписање</a:t>
            </a:r>
            <a:r>
              <a:rPr lang="sv-SE" sz="2800"/>
              <a:t> се јавља када  се непрекидна променљива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v-SE" sz="2400"/>
              <a:t>као што је људска висина, мери </a:t>
            </a:r>
            <a:r>
              <a:rPr lang="sr-Cyrl-CS" sz="2400"/>
              <a:t>у </a:t>
            </a:r>
            <a:r>
              <a:rPr lang="sv-SE" sz="2400"/>
              <a:t>јединицама које су прилично велике релативн</a:t>
            </a:r>
            <a:r>
              <a:rPr lang="sr-Cyrl-CS" sz="2400"/>
              <a:t>о </a:t>
            </a:r>
            <a:r>
              <a:rPr lang="sv-SE" sz="2400"/>
              <a:t>у односу на опсег</a:t>
            </a:r>
            <a:endParaRPr lang="sr-Cyrl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C06DE-C4CE-474E-BDD0-4960DDCCAB81}" type="slidenum">
              <a:rPr lang="en-US"/>
              <a:pPr/>
              <a:t>118</a:t>
            </a:fld>
            <a:endParaRPr lang="en-US"/>
          </a:p>
        </p:txBody>
      </p:sp>
      <p:sp>
        <p:nvSpPr>
          <p:cNvPr id="100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/>
              <a:t>Узорак </a:t>
            </a:r>
            <a:r>
              <a:rPr lang="sr-Latn-CS" sz="2600" i="1"/>
              <a:t>t</a:t>
            </a:r>
            <a:r>
              <a:rPr lang="sr-Latn-CS" sz="2600"/>
              <a:t> </a:t>
            </a:r>
            <a:r>
              <a:rPr lang="sr-Cyrl-CS" sz="2600"/>
              <a:t>односа изведених из 750 узорака од 4 људске висине и </a:t>
            </a:r>
            <a:r>
              <a:rPr lang="sr-Latn-CS" sz="2600" i="1"/>
              <a:t>t</a:t>
            </a:r>
            <a:r>
              <a:rPr lang="sr-Latn-CS" sz="2600"/>
              <a:t> </a:t>
            </a:r>
            <a:r>
              <a:rPr lang="sr-Cyrl-CS" sz="2600"/>
              <a:t>расподеле, по Студенту (1908)</a:t>
            </a:r>
            <a:r>
              <a:rPr lang="sr-Latn-CS" sz="2600"/>
              <a:t> </a:t>
            </a:r>
          </a:p>
        </p:txBody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003524" name="Picture 4" descr="Slika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438" y="1344613"/>
            <a:ext cx="7605712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F11BC-3258-4EB6-82E0-3ECCDB2A123F}" type="slidenum">
              <a:rPr lang="en-US"/>
              <a:pPr/>
              <a:t>119</a:t>
            </a:fld>
            <a:endParaRPr lang="en-US"/>
          </a:p>
        </p:txBody>
      </p:sp>
      <p:sp>
        <p:nvSpPr>
          <p:cNvPr id="100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Одступања од претпоставки </a:t>
            </a:r>
            <a:r>
              <a:rPr lang="en-GB" sz="3600" i="1"/>
              <a:t>t</a:t>
            </a:r>
            <a:r>
              <a:rPr lang="en-GB" sz="3600"/>
              <a:t> </a:t>
            </a:r>
            <a:r>
              <a:rPr lang="sr-Cyrl-CS" sz="3600"/>
              <a:t>метода</a:t>
            </a:r>
            <a:endParaRPr lang="sr-Latn-CS" sz="3600"/>
          </a:p>
        </p:txBody>
      </p:sp>
      <p:sp>
        <p:nvSpPr>
          <p:cNvPr id="100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800"/>
              <a:t>Искошеност</a:t>
            </a:r>
            <a:r>
              <a:rPr lang="sr-Cyrl-CS" sz="2800"/>
              <a:t> </a:t>
            </a:r>
            <a:r>
              <a:rPr lang="sr-Latn-CS" sz="2800"/>
              <a:t>може поништити метод</a:t>
            </a:r>
            <a:r>
              <a:rPr lang="sr-Cyrl-CS" sz="2800"/>
              <a:t>е </a:t>
            </a:r>
            <a:r>
              <a:rPr lang="sr-Latn-CS" sz="2800"/>
              <a:t>засноване на </a:t>
            </a:r>
            <a:r>
              <a:rPr lang="sr-Latn-CS" sz="2800" i="1"/>
              <a:t>t</a:t>
            </a:r>
            <a:r>
              <a:rPr lang="sr-Latn-CS" sz="2800"/>
              <a:t> расподели</a:t>
            </a:r>
            <a:endParaRPr lang="sr-Cyrl-CS" sz="2800"/>
          </a:p>
          <a:p>
            <a:r>
              <a:rPr lang="sr-Latn-CS" sz="2800"/>
              <a:t>За мале узорке веома искошених података, </a:t>
            </a:r>
            <a:r>
              <a:rPr lang="sr-Latn-CS" sz="2800" i="1"/>
              <a:t>t</a:t>
            </a:r>
            <a:r>
              <a:rPr lang="sr-Latn-CS" sz="2800"/>
              <a:t> расподела се не уклапа добро у расподелу</a:t>
            </a:r>
            <a:r>
              <a:rPr lang="sr-Cyrl-CS" sz="2800"/>
              <a:t> </a:t>
            </a:r>
          </a:p>
          <a:p>
            <a:endParaRPr lang="sr-Cyrl-CS" sz="2800"/>
          </a:p>
          <a:p>
            <a:pPr>
              <a:spcBef>
                <a:spcPct val="60000"/>
              </a:spcBef>
            </a:pPr>
            <a:r>
              <a:rPr lang="sr-Latn-CS" sz="2800"/>
              <a:t>Kада имамо везане податке то није важно</a:t>
            </a:r>
            <a:endParaRPr lang="sr-Cyrl-CS" sz="2800"/>
          </a:p>
          <a:p>
            <a:pPr lvl="1"/>
            <a:r>
              <a:rPr lang="sr-Latn-CS" sz="2400"/>
              <a:t>имамо </a:t>
            </a:r>
            <a:r>
              <a:rPr lang="sr-Cyrl-CS" sz="2400"/>
              <a:t>Н</a:t>
            </a:r>
            <a:r>
              <a:rPr lang="sr-Latn-CS" sz="2400"/>
              <a:t>ормализујући ефекат одузимања</a:t>
            </a:r>
            <a:endParaRPr lang="sr-Cyrl-CS" sz="2400"/>
          </a:p>
          <a:p>
            <a:r>
              <a:rPr lang="sr-Latn-CS" sz="2800"/>
              <a:t>Искошеност утиче</a:t>
            </a:r>
            <a:r>
              <a:rPr lang="sr-Cyrl-CS" sz="2800"/>
              <a:t> на </a:t>
            </a:r>
            <a:r>
              <a:rPr lang="sr-Latn-CS" sz="2800" i="1"/>
              <a:t>t</a:t>
            </a:r>
            <a:r>
              <a:rPr lang="sr-Latn-CS" sz="2800"/>
              <a:t> статистику два узорка, </a:t>
            </a:r>
            <a:endParaRPr lang="sr-Cyrl-CS" sz="2800"/>
          </a:p>
          <a:p>
            <a:pPr lvl="1"/>
            <a:r>
              <a:rPr lang="sr-Latn-CS" sz="2400"/>
              <a:t>не толико колико и за један узорак</a:t>
            </a:r>
          </a:p>
        </p:txBody>
      </p:sp>
      <p:sp>
        <p:nvSpPr>
          <p:cNvPr id="10055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05573" name="Object 5"/>
          <p:cNvGraphicFramePr>
            <a:graphicFrameLocks noChangeAspect="1"/>
          </p:cNvGraphicFramePr>
          <p:nvPr/>
        </p:nvGraphicFramePr>
        <p:xfrm>
          <a:off x="1138238" y="3302000"/>
          <a:ext cx="2649537" cy="944563"/>
        </p:xfrm>
        <a:graphic>
          <a:graphicData uri="http://schemas.openxmlformats.org/presentationml/2006/ole">
            <p:oleObj spid="_x0000_s1005573" name="Equation" r:id="rId4" imgW="965200" imgH="3429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D38DC-7EF3-49F0-829C-82CD6231C9C6}" type="slidenum">
              <a:rPr lang="en-US"/>
              <a:pPr/>
              <a:t>12</a:t>
            </a:fld>
            <a:endParaRPr lang="en-US"/>
          </a:p>
        </p:txBody>
      </p:sp>
      <p:sp>
        <p:nvSpPr>
          <p:cNvPr id="85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Принципи тестова значајности</a:t>
            </a:r>
            <a:endParaRPr lang="sr-Latn-CS"/>
          </a:p>
        </p:txBody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54150"/>
            <a:ext cx="8229600" cy="4725988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sr-Latn-CS" sz="2800"/>
              <a:t>Aко подаци нису конзистентни са нултом хипотезом</a:t>
            </a:r>
            <a:endParaRPr lang="sr-Cyrl-CS" sz="2800"/>
          </a:p>
          <a:p>
            <a:pPr lvl="1">
              <a:lnSpc>
                <a:spcPct val="85000"/>
              </a:lnSpc>
            </a:pPr>
            <a:r>
              <a:rPr lang="sr-Latn-CS" sz="2400"/>
              <a:t>разлика је </a:t>
            </a:r>
            <a:r>
              <a:rPr lang="sr-Latn-CS" sz="2400" b="1"/>
              <a:t>статистички значајна</a:t>
            </a:r>
            <a:r>
              <a:rPr lang="sr-Cyrl-CS" sz="2400"/>
              <a:t> (</a:t>
            </a:r>
            <a:r>
              <a:rPr lang="sr-Latn-CS" sz="2400" b="1"/>
              <a:t>statistically significant</a:t>
            </a:r>
            <a:r>
              <a:rPr lang="sr-Cyrl-CS" sz="2400"/>
              <a:t>)</a:t>
            </a:r>
          </a:p>
          <a:p>
            <a:pPr>
              <a:lnSpc>
                <a:spcPct val="85000"/>
              </a:lnSpc>
            </a:pPr>
            <a:r>
              <a:rPr lang="sr-Cyrl-CS" sz="2800"/>
              <a:t>В</a:t>
            </a:r>
            <a:r>
              <a:rPr lang="sr-Latn-CS" sz="2800"/>
              <a:t>ероватноћа теста значајности посматра </a:t>
            </a:r>
            <a:r>
              <a:rPr lang="sr-Cyrl-CS" sz="2800"/>
              <a:t>се </a:t>
            </a:r>
            <a:r>
              <a:rPr lang="sr-Latn-CS" sz="2800"/>
              <a:t>као индекс јачине доказа насупрот нултој хипотези</a:t>
            </a:r>
            <a:endParaRPr lang="sr-Cyrl-CS" sz="2800"/>
          </a:p>
          <a:p>
            <a:pPr>
              <a:lnSpc>
                <a:spcPct val="85000"/>
              </a:lnSpc>
            </a:pPr>
            <a:r>
              <a:rPr lang="sr-Latn-CS" sz="2800"/>
              <a:t>Вероватноћа </a:t>
            </a:r>
            <a:r>
              <a:rPr lang="sr-Cyrl-CS" sz="2800"/>
              <a:t>да се појави овако </a:t>
            </a:r>
            <a:r>
              <a:rPr lang="sr-Latn-CS" sz="2800"/>
              <a:t>екстр</a:t>
            </a:r>
            <a:r>
              <a:rPr lang="sr-Cyrl-CS" sz="2800"/>
              <a:t>е</a:t>
            </a:r>
            <a:r>
              <a:rPr lang="sr-Latn-CS" sz="2800"/>
              <a:t>мн</a:t>
            </a:r>
            <a:r>
              <a:rPr lang="sr-Cyrl-CS" sz="2800"/>
              <a:t>а </a:t>
            </a:r>
            <a:r>
              <a:rPr lang="sr-Latn-CS" sz="2800"/>
              <a:t>вредност тест статистик</a:t>
            </a:r>
            <a:r>
              <a:rPr lang="sr-Cyrl-CS" sz="2800"/>
              <a:t>е</a:t>
            </a:r>
            <a:r>
              <a:rPr lang="sr-Latn-CS" sz="2800"/>
              <a:t>, када је нулта хипотеза тачна се често назива </a:t>
            </a:r>
            <a:r>
              <a:rPr lang="sr-Latn-CS" sz="2800" i="1"/>
              <a:t>P</a:t>
            </a:r>
            <a:r>
              <a:rPr lang="sr-Latn-CS" sz="2800"/>
              <a:t> вредност</a:t>
            </a:r>
            <a:endParaRPr lang="sr-Cyrl-CS" sz="2800"/>
          </a:p>
          <a:p>
            <a:pPr lvl="1">
              <a:lnSpc>
                <a:spcPct val="85000"/>
              </a:lnSpc>
            </a:pPr>
            <a:r>
              <a:rPr lang="sr-Cyrl-CS" sz="2400"/>
              <a:t>т</a:t>
            </a:r>
            <a:r>
              <a:rPr lang="sr-Latn-CS" sz="2400"/>
              <a:t>о </a:t>
            </a:r>
            <a:r>
              <a:rPr lang="sr-Latn-CS" sz="2400" i="1"/>
              <a:t>није</a:t>
            </a:r>
            <a:r>
              <a:rPr lang="sr-Latn-CS" sz="2400"/>
              <a:t> вероватноћа да је нулта хипотеза тачна</a:t>
            </a:r>
            <a:endParaRPr lang="sr-Cyrl-CS" sz="2400"/>
          </a:p>
          <a:p>
            <a:pPr lvl="1">
              <a:lnSpc>
                <a:spcPct val="85000"/>
              </a:lnSpc>
            </a:pPr>
            <a:r>
              <a:rPr lang="sr-Cyrl-CS" sz="2400"/>
              <a:t>н</a:t>
            </a:r>
            <a:r>
              <a:rPr lang="sr-Latn-CS" sz="2400"/>
              <a:t>улта хипотеза је тачна или нетачна</a:t>
            </a:r>
            <a:endParaRPr lang="sr-Cyrl-CS" sz="2400"/>
          </a:p>
          <a:p>
            <a:pPr lvl="1">
              <a:lnSpc>
                <a:spcPct val="85000"/>
              </a:lnSpc>
            </a:pPr>
            <a:r>
              <a:rPr lang="sr-Latn-CS" sz="2400"/>
              <a:t>она није случајна и нема вероватноћу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BF4EB-9B46-4378-BE82-488540C04F80}" type="slidenum">
              <a:rPr lang="en-US"/>
              <a:pPr/>
              <a:t>120</a:t>
            </a:fld>
            <a:endParaRPr lang="en-US"/>
          </a:p>
        </p:txBody>
      </p:sp>
      <p:sp>
        <p:nvSpPr>
          <p:cNvPr id="100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Одступања од претпоставки </a:t>
            </a:r>
            <a:r>
              <a:rPr lang="en-GB" sz="3600" i="1"/>
              <a:t>t</a:t>
            </a:r>
            <a:r>
              <a:rPr lang="en-GB" sz="3600"/>
              <a:t> </a:t>
            </a:r>
            <a:r>
              <a:rPr lang="sr-Cyrl-CS" sz="3600"/>
              <a:t>метода</a:t>
            </a:r>
            <a:endParaRPr lang="sr-Latn-CS" sz="3600"/>
          </a:p>
        </p:txBody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it-IT" sz="2600"/>
              <a:t>Друга претпоставка </a:t>
            </a:r>
            <a:r>
              <a:rPr lang="sr-Latn-CS" sz="2600" i="1"/>
              <a:t>t</a:t>
            </a:r>
            <a:r>
              <a:rPr lang="sr-Latn-CS" sz="2600"/>
              <a:t> </a:t>
            </a:r>
            <a:r>
              <a:rPr lang="it-IT" sz="2600"/>
              <a:t>методе два</a:t>
            </a:r>
            <a:r>
              <a:rPr lang="sr-Cyrl-CS" sz="2600"/>
              <a:t>-</a:t>
            </a:r>
            <a:r>
              <a:rPr lang="it-IT" sz="2600"/>
              <a:t>узорка је да су варијансе у две </a:t>
            </a:r>
            <a:r>
              <a:rPr lang="sr-Cyrl-CS" sz="2600"/>
              <a:t>популације </a:t>
            </a:r>
            <a:r>
              <a:rPr lang="it-IT" sz="2600"/>
              <a:t>исте</a:t>
            </a:r>
            <a:endParaRPr lang="sr-Cyrl-CS" sz="2600"/>
          </a:p>
          <a:p>
            <a:pPr lvl="1">
              <a:lnSpc>
                <a:spcPct val="95000"/>
              </a:lnSpc>
            </a:pPr>
            <a:r>
              <a:rPr lang="sr-Cyrl-CS" sz="2200"/>
              <a:t>а</a:t>
            </a:r>
            <a:r>
              <a:rPr lang="it-IT" sz="2200"/>
              <a:t>ко </a:t>
            </a:r>
            <a:r>
              <a:rPr lang="sr-Cyrl-CS" sz="2200"/>
              <a:t>н</a:t>
            </a:r>
            <a:r>
              <a:rPr lang="it-IT" sz="2200"/>
              <a:t>ије тачно, </a:t>
            </a:r>
            <a:r>
              <a:rPr lang="sr-Latn-CS" sz="2200" i="1"/>
              <a:t>t</a:t>
            </a:r>
            <a:r>
              <a:rPr lang="sr-Latn-CS" sz="2200"/>
              <a:t> </a:t>
            </a:r>
            <a:r>
              <a:rPr lang="it-IT" sz="2200"/>
              <a:t>расподела се </a:t>
            </a:r>
            <a:r>
              <a:rPr lang="sr-Cyrl-CS" sz="2200"/>
              <a:t>не мора </a:t>
            </a:r>
            <a:r>
              <a:rPr lang="it-IT" sz="2200"/>
              <a:t>нужно применити</a:t>
            </a:r>
            <a:endParaRPr lang="sr-Cyrl-CS" sz="2200"/>
          </a:p>
          <a:p>
            <a:pPr lvl="1">
              <a:lnSpc>
                <a:spcPct val="95000"/>
              </a:lnSpc>
            </a:pPr>
            <a:r>
              <a:rPr lang="sr-Cyrl-CS" sz="2200"/>
              <a:t>е</a:t>
            </a:r>
            <a:r>
              <a:rPr lang="it-IT" sz="2200"/>
              <a:t>фекат ј мали, ако су две </a:t>
            </a:r>
            <a:r>
              <a:rPr lang="sr-Cyrl-CS" sz="2200"/>
              <a:t>популације са </a:t>
            </a:r>
            <a:r>
              <a:rPr lang="it-IT" sz="2200"/>
              <a:t>Нормалн</a:t>
            </a:r>
            <a:r>
              <a:rPr lang="sr-Cyrl-CS" sz="2200"/>
              <a:t>ом </a:t>
            </a:r>
            <a:r>
              <a:rPr lang="it-IT" sz="2200"/>
              <a:t>расподел</a:t>
            </a:r>
            <a:r>
              <a:rPr lang="sr-Cyrl-CS" sz="2200"/>
              <a:t>ом</a:t>
            </a:r>
          </a:p>
          <a:p>
            <a:pPr>
              <a:lnSpc>
                <a:spcPct val="95000"/>
              </a:lnSpc>
            </a:pPr>
            <a:r>
              <a:rPr lang="sr-Cyrl-CS" sz="2600"/>
              <a:t>З</a:t>
            </a:r>
            <a:r>
              <a:rPr lang="it-IT" sz="2600"/>
              <a:t>а узорке из исте </a:t>
            </a:r>
            <a:r>
              <a:rPr lang="sr-Cyrl-CS" sz="2600"/>
              <a:t>популације</a:t>
            </a:r>
            <a:r>
              <a:rPr lang="it-IT" sz="2600"/>
              <a:t>, средина и варијанса су независне ако је расподела Нормална</a:t>
            </a:r>
            <a:endParaRPr lang="sr-Cyrl-CS" sz="2600"/>
          </a:p>
          <a:p>
            <a:pPr>
              <a:lnSpc>
                <a:spcPct val="95000"/>
              </a:lnSpc>
            </a:pPr>
            <a:r>
              <a:rPr lang="sr-Cyrl-CS" sz="2600"/>
              <a:t>Н</a:t>
            </a:r>
            <a:r>
              <a:rPr lang="it-IT" sz="2600"/>
              <a:t>еједнака варијанса је чешће повезана са искошеношћу у подацима</a:t>
            </a:r>
            <a:endParaRPr lang="sr-Cyrl-CS" sz="2600"/>
          </a:p>
          <a:p>
            <a:pPr lvl="1">
              <a:lnSpc>
                <a:spcPct val="95000"/>
              </a:lnSpc>
            </a:pPr>
            <a:r>
              <a:rPr lang="it-IT" sz="2200"/>
              <a:t>трансформација дизајнирана да се исправи једна грешка често тежи да исправи и друге такође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87CB8-72A1-4D85-AA79-962D46F1D99D}" type="slidenum">
              <a:rPr lang="en-US"/>
              <a:pPr/>
              <a:t>121</a:t>
            </a:fld>
            <a:endParaRPr lang="en-US"/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Шта је велики узорак</a:t>
            </a:r>
            <a:r>
              <a:rPr lang="it-IT"/>
              <a:t>?</a:t>
            </a:r>
            <a:r>
              <a:rPr lang="sr-Latn-CS"/>
              <a:t> </a:t>
            </a:r>
          </a:p>
        </p:txBody>
      </p:sp>
      <p:sp>
        <p:nvSpPr>
          <p:cNvPr id="100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3000"/>
              <a:t>Kолико мали велики узорак може бити? </a:t>
            </a:r>
            <a:endParaRPr lang="sr-Cyrl-CS" sz="3000"/>
          </a:p>
          <a:p>
            <a:r>
              <a:rPr lang="it-IT" sz="3000"/>
              <a:t>Ово питање је </a:t>
            </a:r>
            <a:r>
              <a:rPr lang="sr-Cyrl-CS" sz="3000"/>
              <a:t>критично </a:t>
            </a:r>
            <a:r>
              <a:rPr lang="it-IT" sz="3000"/>
              <a:t>за </a:t>
            </a:r>
            <a:r>
              <a:rPr lang="sr-Cyrl-CS" sz="3000"/>
              <a:t>исправност </a:t>
            </a:r>
            <a:r>
              <a:rPr lang="it-IT" sz="3000"/>
              <a:t>ових метода</a:t>
            </a:r>
          </a:p>
          <a:p>
            <a:r>
              <a:rPr lang="it-IT" sz="3000"/>
              <a:t>Под условом да се претпоставке </a:t>
            </a:r>
            <a:r>
              <a:rPr lang="sr-Latn-CS" sz="3000" i="1"/>
              <a:t>t</a:t>
            </a:r>
            <a:r>
              <a:rPr lang="sr-Latn-CS" sz="3000"/>
              <a:t> </a:t>
            </a:r>
            <a:r>
              <a:rPr lang="it-IT" sz="3000"/>
              <a:t>теста примењују</a:t>
            </a:r>
            <a:endParaRPr lang="sr-Cyrl-CS" sz="3000"/>
          </a:p>
          <a:p>
            <a:pPr lvl="1"/>
            <a:r>
              <a:rPr lang="it-IT" sz="2600"/>
              <a:t>на питање је једноставно одговорити</a:t>
            </a:r>
            <a:endParaRPr lang="sr-Cyrl-CS" sz="2600"/>
          </a:p>
          <a:p>
            <a:r>
              <a:rPr lang="sr-Cyrl-CS" sz="3000"/>
              <a:t>З</a:t>
            </a:r>
            <a:r>
              <a:rPr lang="it-IT" sz="3000"/>
              <a:t>а Нормалне податке са </a:t>
            </a:r>
            <a:r>
              <a:rPr lang="sr-Cyrl-CS" sz="3000"/>
              <a:t>униформном </a:t>
            </a:r>
            <a:r>
              <a:rPr lang="it-IT" sz="3000"/>
              <a:t>варијансом можемо заборавити </a:t>
            </a:r>
            <a:r>
              <a:rPr lang="sr-Latn-CS" sz="3000" i="1"/>
              <a:t>t</a:t>
            </a:r>
            <a:r>
              <a:rPr lang="sr-Latn-CS" sz="3000"/>
              <a:t> </a:t>
            </a:r>
            <a:r>
              <a:rPr lang="it-IT" sz="3000"/>
              <a:t>расподелу</a:t>
            </a:r>
            <a:endParaRPr lang="sr-Cyrl-CS" sz="3000"/>
          </a:p>
          <a:p>
            <a:pPr lvl="1"/>
            <a:r>
              <a:rPr lang="it-IT" sz="2600"/>
              <a:t>када имамо више од 30 посматрања</a:t>
            </a:r>
            <a:r>
              <a:rPr lang="sr-Latn-CS" sz="26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CBC34-4355-40E0-9557-44299B8F314E}" type="slidenum">
              <a:rPr lang="en-US"/>
              <a:pPr/>
              <a:t>122</a:t>
            </a:fld>
            <a:endParaRPr lang="en-US"/>
          </a:p>
        </p:txBody>
      </p:sp>
      <p:sp>
        <p:nvSpPr>
          <p:cNvPr id="101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Дво-стране тачке вероватноће </a:t>
            </a:r>
            <a:r>
              <a:rPr lang="sr-Latn-CS" sz="3600" i="1"/>
              <a:t>t</a:t>
            </a:r>
            <a:r>
              <a:rPr lang="sr-Cyrl-CS" sz="3600"/>
              <a:t> расподеле</a:t>
            </a:r>
            <a:r>
              <a:rPr lang="sr-Latn-CS" sz="3600"/>
              <a:t> </a:t>
            </a:r>
          </a:p>
        </p:txBody>
      </p:sp>
      <p:graphicFrame>
        <p:nvGraphicFramePr>
          <p:cNvPr id="1011715" name="Object 3"/>
          <p:cNvGraphicFramePr>
            <a:graphicFrameLocks noChangeAspect="1"/>
          </p:cNvGraphicFramePr>
          <p:nvPr>
            <p:ph idx="1"/>
          </p:nvPr>
        </p:nvGraphicFramePr>
        <p:xfrm>
          <a:off x="1454150" y="1331913"/>
          <a:ext cx="6677025" cy="5448300"/>
        </p:xfrm>
        <a:graphic>
          <a:graphicData uri="http://schemas.openxmlformats.org/presentationml/2006/ole">
            <p:oleObj spid="_x0000_s1011715" name="Document" r:id="rId4" imgW="6013991" imgH="4907673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4E49-8A0B-4CA9-979B-4793616BEAFB}" type="slidenum">
              <a:rPr lang="en-US"/>
              <a:pPr/>
              <a:t>123</a:t>
            </a:fld>
            <a:endParaRPr lang="en-US"/>
          </a:p>
        </p:txBody>
      </p:sp>
      <p:sp>
        <p:nvSpPr>
          <p:cNvPr id="101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Шта је велики узорак</a:t>
            </a:r>
            <a:r>
              <a:rPr lang="it-IT"/>
              <a:t>?</a:t>
            </a:r>
            <a:endParaRPr lang="sr-Latn-CS"/>
          </a:p>
        </p:txBody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sr-Cyrl-CS" sz="2800"/>
              <a:t>Ако</a:t>
            </a:r>
            <a:r>
              <a:rPr lang="it-IT" sz="2800"/>
              <a:t> сте у недоумици, третирајте узорак као мали</a:t>
            </a:r>
            <a:endParaRPr lang="sr-Cyrl-CS" sz="2800"/>
          </a:p>
          <a:p>
            <a:pPr marL="533400" indent="-533400">
              <a:buFontTx/>
              <a:buAutoNum type="arabicPeriod"/>
            </a:pPr>
            <a:r>
              <a:rPr lang="sr-Cyrl-CS" sz="2800"/>
              <a:t>Т</a:t>
            </a:r>
            <a:r>
              <a:rPr lang="it-IT" sz="2800"/>
              <a:t>рансформишите </a:t>
            </a:r>
            <a:r>
              <a:rPr lang="sr-Cyrl-CS" sz="2800"/>
              <a:t>га </a:t>
            </a:r>
            <a:r>
              <a:rPr lang="it-IT" sz="2800"/>
              <a:t>на Нормалну расподелу ако је могуће</a:t>
            </a:r>
            <a:endParaRPr lang="sr-Cyrl-CS" sz="2800"/>
          </a:p>
          <a:p>
            <a:pPr marL="914400" lvl="1" indent="-457200"/>
            <a:r>
              <a:rPr lang="sr-Cyrl-CS" sz="2400"/>
              <a:t>у</a:t>
            </a:r>
            <a:r>
              <a:rPr lang="it-IT" sz="2400"/>
              <a:t> случају везаног узорка требало би да </a:t>
            </a:r>
            <a:r>
              <a:rPr lang="sr-Cyrl-CS" sz="2400"/>
              <a:t>га </a:t>
            </a:r>
            <a:r>
              <a:rPr lang="it-IT" sz="2400"/>
              <a:t>трансформишете </a:t>
            </a:r>
            <a:r>
              <a:rPr lang="it-IT" sz="2400" i="1"/>
              <a:t>пре</a:t>
            </a:r>
            <a:r>
              <a:rPr lang="it-IT" sz="2400"/>
              <a:t> одузимања</a:t>
            </a:r>
            <a:endParaRPr lang="sr-Cyrl-CS" sz="2400"/>
          </a:p>
          <a:p>
            <a:pPr marL="533400" indent="-533400">
              <a:buFontTx/>
              <a:buAutoNum type="arabicPeriod"/>
            </a:pPr>
            <a:r>
              <a:rPr lang="ru-RU" sz="2800"/>
              <a:t>Што више подаци одступају од Нормалних података</a:t>
            </a:r>
          </a:p>
          <a:p>
            <a:pPr marL="914400" lvl="1" indent="-457200"/>
            <a:r>
              <a:rPr lang="ru-RU" sz="2400"/>
              <a:t>већи узорак треба да буде пре него што можемо игнорисати грешке у Нормалној апроксимацији</a:t>
            </a:r>
            <a:endParaRPr lang="it-IT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526C1-1C3B-4F41-90FC-B19A1A8B3FBC}" type="slidenum">
              <a:rPr lang="en-US"/>
              <a:pPr/>
              <a:t>124</a:t>
            </a:fld>
            <a:endParaRPr lang="en-US"/>
          </a:p>
        </p:txBody>
      </p:sp>
      <p:sp>
        <p:nvSpPr>
          <p:cNvPr id="101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Шта је велики узорак</a:t>
            </a:r>
            <a:r>
              <a:rPr lang="it-IT"/>
              <a:t>?</a:t>
            </a:r>
            <a:endParaRPr lang="sr-Latn-CS"/>
          </a:p>
        </p:txBody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Не постоји једноставан одговор на питање: ''колико велики </a:t>
            </a:r>
            <a:r>
              <a:rPr lang="sr-Cyrl-CS"/>
              <a:t>је </a:t>
            </a:r>
            <a:r>
              <a:rPr lang="it-IT"/>
              <a:t>велики узорак''</a:t>
            </a:r>
            <a:endParaRPr lang="sr-Cyrl-CS"/>
          </a:p>
          <a:p>
            <a:r>
              <a:rPr lang="it-IT"/>
              <a:t>Требало би да будемо разумно сигурни са закључивањима о срединама</a:t>
            </a:r>
            <a:endParaRPr lang="sr-Cyrl-CS"/>
          </a:p>
          <a:p>
            <a:pPr lvl="1"/>
            <a:r>
              <a:rPr lang="it-IT"/>
              <a:t> ако је узорак већи од 100 за један узорак, </a:t>
            </a:r>
            <a:endParaRPr lang="sr-Cyrl-CS"/>
          </a:p>
          <a:p>
            <a:pPr lvl="1"/>
            <a:r>
              <a:rPr lang="it-IT"/>
              <a:t>или ако су оба узорка већи од 50 за два узорка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ED454-B3CA-436E-9FDC-274D4A69B9AF}" type="slidenum">
              <a:rPr lang="en-US"/>
              <a:pPr/>
              <a:t>13</a:t>
            </a:fld>
            <a:endParaRPr lang="en-US"/>
          </a:p>
        </p:txBody>
      </p:sp>
      <p:sp>
        <p:nvSpPr>
          <p:cNvPr id="85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Нивои значајности и типови грешака</a:t>
            </a:r>
            <a:r>
              <a:rPr lang="sr-Latn-CS" sz="3600"/>
              <a:t> </a:t>
            </a:r>
          </a:p>
        </p:txBody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Одлучивање против тачн</a:t>
            </a:r>
            <a:r>
              <a:rPr lang="sr-Cyrl-CS"/>
              <a:t>е </a:t>
            </a:r>
            <a:r>
              <a:rPr lang="sr-Latn-CS"/>
              <a:t>нулте хипотезе се назива</a:t>
            </a:r>
            <a:endParaRPr lang="sr-Cyrl-CS"/>
          </a:p>
          <a:p>
            <a:pPr lvl="1"/>
            <a:r>
              <a:rPr lang="sr-Latn-CS" b="1"/>
              <a:t>грешка прв</a:t>
            </a:r>
            <a:r>
              <a:rPr lang="sr-Cyrl-CS" b="1"/>
              <a:t>ог типа</a:t>
            </a:r>
            <a:r>
              <a:rPr lang="sr-Cyrl-CS"/>
              <a:t> (</a:t>
            </a:r>
            <a:r>
              <a:rPr lang="sr-Latn-CS" b="1"/>
              <a:t>error of the first kind</a:t>
            </a:r>
            <a:r>
              <a:rPr lang="sr-Cyrl-CS"/>
              <a:t>)</a:t>
            </a:r>
            <a:r>
              <a:rPr lang="sr-Latn-CS" b="1"/>
              <a:t>, тип грешке I</a:t>
            </a:r>
            <a:r>
              <a:rPr lang="sr-Cyrl-CS"/>
              <a:t> (</a:t>
            </a:r>
            <a:r>
              <a:rPr lang="sr-Latn-CS" b="1"/>
              <a:t>type I error</a:t>
            </a:r>
            <a:r>
              <a:rPr lang="sr-Cyrl-CS"/>
              <a:t>)</a:t>
            </a:r>
            <a:r>
              <a:rPr lang="sr-Latn-CS"/>
              <a:t>, или </a:t>
            </a:r>
            <a:r>
              <a:rPr lang="sr-Latn-CS" b="1">
                <a:sym typeface="Symbol" pitchFamily="18" charset="2"/>
              </a:rPr>
              <a:t></a:t>
            </a:r>
            <a:r>
              <a:rPr lang="sr-Latn-CS" b="1"/>
              <a:t> грешка</a:t>
            </a:r>
            <a:endParaRPr lang="sr-Cyrl-CS" b="1"/>
          </a:p>
          <a:p>
            <a:r>
              <a:rPr lang="sr-Latn-CS" b="1"/>
              <a:t>Грешку </a:t>
            </a:r>
            <a:r>
              <a:rPr lang="sr-Cyrl-CS" b="1"/>
              <a:t>другог типа </a:t>
            </a:r>
            <a:r>
              <a:rPr lang="sr-Cyrl-CS"/>
              <a:t>(</a:t>
            </a:r>
            <a:r>
              <a:rPr lang="sr-Latn-CS" b="1"/>
              <a:t>error of the second kind</a:t>
            </a:r>
            <a:r>
              <a:rPr lang="sr-Cyrl-CS"/>
              <a:t>)</a:t>
            </a:r>
            <a:r>
              <a:rPr lang="sr-Latn-CS"/>
              <a:t>, </a:t>
            </a:r>
            <a:r>
              <a:rPr lang="sr-Latn-CS" b="1"/>
              <a:t>тип грешке II</a:t>
            </a:r>
            <a:r>
              <a:rPr lang="sr-Cyrl-CS"/>
              <a:t> (</a:t>
            </a:r>
            <a:r>
              <a:rPr lang="sr-Latn-CS" b="1"/>
              <a:t>type II error</a:t>
            </a:r>
            <a:r>
              <a:rPr lang="sr-Cyrl-CS"/>
              <a:t>)</a:t>
            </a:r>
            <a:r>
              <a:rPr lang="sr-Latn-CS"/>
              <a:t>, или </a:t>
            </a:r>
            <a:r>
              <a:rPr lang="sr-Latn-CS" b="1">
                <a:sym typeface="Symbol" pitchFamily="18" charset="2"/>
              </a:rPr>
              <a:t></a:t>
            </a:r>
            <a:r>
              <a:rPr lang="sr-Latn-CS" b="1"/>
              <a:t> грешку</a:t>
            </a:r>
            <a:endParaRPr lang="sr-Cyrl-CS" b="1"/>
          </a:p>
          <a:p>
            <a:pPr lvl="1"/>
            <a:r>
              <a:rPr lang="sr-Latn-CS"/>
              <a:t>добијамо ако не одбацимо нулту хипотезу која је у ствари нетачна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7241C-5774-42AC-BC75-74F770A8206D}" type="slidenum">
              <a:rPr lang="en-US"/>
              <a:pPr/>
              <a:t>14</a:t>
            </a:fld>
            <a:endParaRPr lang="en-US"/>
          </a:p>
        </p:txBody>
      </p:sp>
      <p:sp>
        <p:nvSpPr>
          <p:cNvPr id="85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Нивои значајности и типови грешака</a:t>
            </a:r>
            <a:endParaRPr lang="sr-Latn-CS" sz="3600"/>
          </a:p>
        </p:txBody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Kонвенционални компромис је да се каже да је разлика значајна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/>
              <a:t>ако је вероватноћа мања од 0.05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Cyrl-CS" sz="2800"/>
              <a:t>В</a:t>
            </a:r>
            <a:r>
              <a:rPr lang="sr-Latn-CS" sz="2800"/>
              <a:t>редност вероватноће </a:t>
            </a:r>
            <a:r>
              <a:rPr lang="sr-Cyrl-CS" sz="2800"/>
              <a:t>од </a:t>
            </a:r>
            <a:r>
              <a:rPr lang="sr-Latn-CS" sz="2800"/>
              <a:t>око 0.05 посматра</a:t>
            </a:r>
            <a:r>
              <a:rPr lang="sr-Cyrl-CS" sz="2800"/>
              <a:t> се</a:t>
            </a:r>
            <a:r>
              <a:rPr lang="sr-Latn-CS" sz="2800"/>
              <a:t> као нешто што даје доказе против нулте хипотезе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/>
              <a:t>добија на снази уколико вероватноћа опада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Latn-CS" sz="2800"/>
              <a:t>Aко одл</a:t>
            </a:r>
            <a:r>
              <a:rPr lang="sr-Cyrl-CS" sz="2800"/>
              <a:t>у</a:t>
            </a:r>
            <a:r>
              <a:rPr lang="sr-Latn-CS" sz="2800"/>
              <a:t>чимо да је разлика значајна, вероватноћа се понекад назива </a:t>
            </a:r>
            <a:r>
              <a:rPr lang="sr-Latn-CS" sz="2800" b="1"/>
              <a:t>ниво значајности</a:t>
            </a:r>
            <a:r>
              <a:rPr lang="sr-Cyrl-CS" sz="2800"/>
              <a:t> (</a:t>
            </a:r>
            <a:r>
              <a:rPr lang="sr-Latn-CS" sz="2800" b="1"/>
              <a:t>significance level</a:t>
            </a:r>
            <a:r>
              <a:rPr lang="sr-Cyrl-CS" sz="2800"/>
              <a:t>)</a:t>
            </a:r>
          </a:p>
          <a:p>
            <a:pPr lvl="1">
              <a:lnSpc>
                <a:spcPct val="90000"/>
              </a:lnSpc>
            </a:pPr>
            <a:r>
              <a:rPr lang="sr-Latn-CS" sz="2400"/>
              <a:t>ниво значајности </a:t>
            </a:r>
            <a:r>
              <a:rPr lang="sr-Cyrl-CS" sz="2400"/>
              <a:t>је </a:t>
            </a:r>
            <a:r>
              <a:rPr lang="sr-Latn-CS" sz="2400"/>
              <a:t>висок ако је </a:t>
            </a:r>
            <a:r>
              <a:rPr lang="sr-Latn-CS" sz="2400" i="1"/>
              <a:t>P</a:t>
            </a:r>
            <a:r>
              <a:rPr lang="sr-Latn-CS" sz="2400"/>
              <a:t> вредност ниска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C2A24-A866-4A34-9A40-BE8A04ED40BC}" type="slidenum">
              <a:rPr lang="en-US"/>
              <a:pPr/>
              <a:t>15</a:t>
            </a:fld>
            <a:endParaRPr lang="en-US"/>
          </a:p>
        </p:txBody>
      </p:sp>
      <p:sp>
        <p:nvSpPr>
          <p:cNvPr id="86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Нивои значајности и типови грешака</a:t>
            </a:r>
            <a:endParaRPr lang="sr-Latn-CS" sz="3600"/>
          </a:p>
        </p:txBody>
      </p:sp>
      <p:sp>
        <p:nvSpPr>
          <p:cNvPr id="86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3000"/>
              <a:t>веће од 0.1: мало </a:t>
            </a:r>
            <a:r>
              <a:rPr lang="sr-Cyrl-CS" sz="3000"/>
              <a:t>доказа </a:t>
            </a:r>
            <a:r>
              <a:rPr lang="sr-Latn-CS" sz="3000"/>
              <a:t>или н</a:t>
            </a:r>
            <a:r>
              <a:rPr lang="sr-Cyrl-CS" sz="3000"/>
              <a:t>ема </a:t>
            </a:r>
            <a:r>
              <a:rPr lang="sr-Latn-CS" sz="3000"/>
              <a:t>доказа разлике или везе</a:t>
            </a:r>
          </a:p>
          <a:p>
            <a:r>
              <a:rPr lang="sr-Latn-CS" sz="3000"/>
              <a:t>изме</a:t>
            </a:r>
            <a:r>
              <a:rPr lang="sr-Cyrl-CS" sz="3000"/>
              <a:t>ђ</a:t>
            </a:r>
            <a:r>
              <a:rPr lang="sr-Latn-CS" sz="3000"/>
              <a:t>у 0.05 и 0.1: слаби докази разлике или везе</a:t>
            </a:r>
          </a:p>
          <a:p>
            <a:r>
              <a:rPr lang="sr-Latn-CS" sz="3000"/>
              <a:t>изме</a:t>
            </a:r>
            <a:r>
              <a:rPr lang="sr-Cyrl-CS" sz="3000"/>
              <a:t>ђ</a:t>
            </a:r>
            <a:r>
              <a:rPr lang="sr-Latn-CS" sz="3000"/>
              <a:t>у 0.01 и 0.05: докази разлике или вез</a:t>
            </a:r>
            <a:r>
              <a:rPr lang="sr-Cyrl-CS" sz="3000"/>
              <a:t>е</a:t>
            </a:r>
            <a:endParaRPr lang="sr-Latn-CS" sz="3000"/>
          </a:p>
          <a:p>
            <a:r>
              <a:rPr lang="sr-Latn-CS" sz="3000"/>
              <a:t>мање од 0.01: јак доказ разлике или везе</a:t>
            </a:r>
          </a:p>
          <a:p>
            <a:r>
              <a:rPr lang="sr-Latn-CS" sz="3000"/>
              <a:t>мање од 0.001: веома јаки докази разлике или везе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82CD-159E-4B0B-8AC3-B459D75B84C0}" type="slidenum">
              <a:rPr lang="en-US"/>
              <a:pPr/>
              <a:t>16</a:t>
            </a:fld>
            <a:endParaRPr lang="en-US"/>
          </a:p>
        </p:txBody>
      </p:sp>
      <p:sp>
        <p:nvSpPr>
          <p:cNvPr id="86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J</a:t>
            </a:r>
            <a:r>
              <a:rPr lang="ru-RU" sz="3600"/>
              <a:t>еднострани и двострани тестови значајности</a:t>
            </a:r>
            <a:r>
              <a:rPr lang="sr-Latn-CS" sz="3600"/>
              <a:t> </a:t>
            </a:r>
          </a:p>
        </p:txBody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ru-RU" sz="2400"/>
              <a:t>У примеру лечења ангине пекторис, алтернативна хипотеза била је о томе да постоји разлика у једном или другом правцу</a:t>
            </a:r>
          </a:p>
          <a:p>
            <a:pPr>
              <a:lnSpc>
                <a:spcPct val="95000"/>
              </a:lnSpc>
            </a:pPr>
            <a:r>
              <a:rPr lang="ru-RU" sz="2400"/>
              <a:t>Ово се зове </a:t>
            </a:r>
            <a:r>
              <a:rPr lang="ru-RU" sz="2400" b="1"/>
              <a:t>двострани</a:t>
            </a:r>
            <a:r>
              <a:rPr lang="ru-RU" sz="2400"/>
              <a:t>, или </a:t>
            </a:r>
            <a:r>
              <a:rPr lang="ru-RU" sz="2400" b="1"/>
              <a:t>тест са два краја</a:t>
            </a:r>
            <a:endParaRPr lang="ru-RU" sz="2400"/>
          </a:p>
          <a:p>
            <a:pPr lvl="1">
              <a:lnSpc>
                <a:spcPct val="95000"/>
              </a:lnSpc>
            </a:pPr>
            <a:r>
              <a:rPr lang="ru-RU" sz="2000"/>
              <a:t>користимо вероватноће крајњих вредности у оба смера</a:t>
            </a:r>
          </a:p>
          <a:p>
            <a:pPr>
              <a:lnSpc>
                <a:spcPct val="95000"/>
              </a:lnSpc>
            </a:pPr>
            <a:r>
              <a:rPr lang="ru-RU" sz="2400"/>
              <a:t>Било би могуће имати алтернативне хипотезе о томе да је постојало опадање у смеру пронеталола</a:t>
            </a:r>
          </a:p>
          <a:p>
            <a:pPr lvl="1">
              <a:lnSpc>
                <a:spcPct val="95000"/>
              </a:lnSpc>
            </a:pPr>
            <a:r>
              <a:rPr lang="ru-RU" sz="2000"/>
              <a:t>нулта хипотеза би била да је број напада на плацебо био мањи или једнак броју напада на пронеталол</a:t>
            </a:r>
          </a:p>
          <a:p>
            <a:pPr>
              <a:lnSpc>
                <a:spcPct val="95000"/>
              </a:lnSpc>
            </a:pPr>
            <a:r>
              <a:rPr lang="ru-RU" sz="2400"/>
              <a:t>Ово би дало да је </a:t>
            </a:r>
            <a:r>
              <a:rPr lang="sr-Latn-CS" sz="2400" i="1"/>
              <a:t>P</a:t>
            </a:r>
            <a:r>
              <a:rPr lang="sr-Latn-CS" sz="2400"/>
              <a:t> </a:t>
            </a:r>
            <a:r>
              <a:rPr lang="ru-RU" sz="2400"/>
              <a:t>=0.00317, и виши ниво значаја од двостраног теста</a:t>
            </a:r>
          </a:p>
          <a:p>
            <a:pPr>
              <a:lnSpc>
                <a:spcPct val="95000"/>
              </a:lnSpc>
            </a:pPr>
            <a:r>
              <a:rPr lang="ru-RU" sz="2400"/>
              <a:t>Ово је </a:t>
            </a:r>
            <a:r>
              <a:rPr lang="ru-RU" sz="2400" b="1"/>
              <a:t>једнострани</a:t>
            </a:r>
            <a:r>
              <a:rPr lang="ru-RU" sz="2400"/>
              <a:t> или </a:t>
            </a:r>
            <a:r>
              <a:rPr lang="ru-RU" sz="2400" b="1"/>
              <a:t>тест са једним крајем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7BA0-8E5B-45B1-A477-325952897781}" type="slidenum">
              <a:rPr lang="en-US"/>
              <a:pPr/>
              <a:t>17</a:t>
            </a:fld>
            <a:endParaRPr lang="en-US"/>
          </a:p>
        </p:txBody>
      </p:sp>
      <p:sp>
        <p:nvSpPr>
          <p:cNvPr id="86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Jеднострани и двострани тестови </a:t>
            </a:r>
          </a:p>
        </p:txBody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65284" name="Picture 4" descr="Slika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25" y="1738313"/>
            <a:ext cx="8816975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D64EB-F6A6-42D6-B749-93C1644E0450}" type="slidenum">
              <a:rPr lang="en-US"/>
              <a:pPr/>
              <a:t>18</a:t>
            </a:fld>
            <a:endParaRPr lang="en-US"/>
          </a:p>
        </p:txBody>
      </p:sp>
      <p:sp>
        <p:nvSpPr>
          <p:cNvPr id="86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J</a:t>
            </a:r>
            <a:r>
              <a:rPr lang="ru-RU" sz="3600"/>
              <a:t>еднострани и двострани тестови значајности</a:t>
            </a:r>
            <a:endParaRPr lang="sr-Latn-CS" sz="3600"/>
          </a:p>
        </p:txBody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ru-RU" sz="2600"/>
              <a:t>У проучавању ефекта процедуре испитивања, лапароскопиј</a:t>
            </a:r>
            <a:r>
              <a:rPr lang="sr-Cyrl-CS" sz="2600"/>
              <a:t>е </a:t>
            </a:r>
            <a:r>
              <a:rPr lang="ru-RU" sz="2600"/>
              <a:t>и хидротубациј</a:t>
            </a:r>
            <a:r>
              <a:rPr lang="sr-Cyrl-CS" sz="2600"/>
              <a:t>е</a:t>
            </a:r>
          </a:p>
          <a:p>
            <a:pPr lvl="1">
              <a:lnSpc>
                <a:spcPct val="95000"/>
              </a:lnSpc>
            </a:pPr>
            <a:r>
              <a:rPr lang="ru-RU" sz="2600"/>
              <a:t>плодн</a:t>
            </a:r>
            <a:r>
              <a:rPr lang="sr-Cyrl-CS" sz="2600"/>
              <a:t>ости (</a:t>
            </a:r>
            <a:r>
              <a:rPr lang="sr-Latn-CS" sz="2600" i="1"/>
              <a:t>fertility</a:t>
            </a:r>
            <a:r>
              <a:rPr lang="sr-Cyrl-CS" sz="2600"/>
              <a:t>)</a:t>
            </a:r>
            <a:r>
              <a:rPr lang="ru-RU" sz="2600"/>
              <a:t> мање плодних жена, испитиване су жене</a:t>
            </a:r>
            <a:r>
              <a:rPr lang="sr-Cyrl-CS" sz="2600"/>
              <a:t> присутне у </a:t>
            </a:r>
            <a:r>
              <a:rPr lang="ru-RU" sz="2600"/>
              <a:t>клини</a:t>
            </a:r>
            <a:r>
              <a:rPr lang="sr-Cyrl-CS" sz="2600"/>
              <a:t>ци</a:t>
            </a:r>
            <a:r>
              <a:rPr lang="ru-RU" sz="2600"/>
              <a:t> за оплодњу</a:t>
            </a:r>
          </a:p>
          <a:p>
            <a:pPr>
              <a:lnSpc>
                <a:spcPct val="95000"/>
              </a:lnSpc>
            </a:pPr>
            <a:r>
              <a:rPr lang="ru-RU" sz="2600"/>
              <a:t>Посматране су неколико месеци током чега су неке остале трудне</a:t>
            </a:r>
          </a:p>
          <a:p>
            <a:pPr lvl="1">
              <a:lnSpc>
                <a:spcPct val="95000"/>
              </a:lnSpc>
            </a:pPr>
            <a:r>
              <a:rPr lang="ru-RU" sz="2600"/>
              <a:t>пре него </a:t>
            </a:r>
            <a:r>
              <a:rPr lang="sr-Cyrl-CS" sz="2600"/>
              <a:t>што </a:t>
            </a:r>
            <a:r>
              <a:rPr lang="ru-RU" sz="2600"/>
              <a:t>је лапароскопија урађена на онима које су и даље биле неплодне</a:t>
            </a:r>
          </a:p>
          <a:p>
            <a:pPr>
              <a:lnSpc>
                <a:spcPct val="95000"/>
              </a:lnSpc>
            </a:pPr>
            <a:r>
              <a:rPr lang="ru-RU" sz="2600"/>
              <a:t>Упоредили смо стопу зачећа у периоду пре и после лапароскопије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B73F7-1278-4E14-97FA-4238CC445F7E}" type="slidenum">
              <a:rPr lang="en-US"/>
              <a:pPr/>
              <a:t>19</a:t>
            </a:fld>
            <a:endParaRPr lang="en-US"/>
          </a:p>
        </p:txBody>
      </p:sp>
      <p:sp>
        <p:nvSpPr>
          <p:cNvPr id="86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J</a:t>
            </a:r>
            <a:r>
              <a:rPr lang="ru-RU" sz="3600"/>
              <a:t>еднострани и двострани тестови значајности</a:t>
            </a:r>
            <a:endParaRPr lang="sr-Latn-CS" sz="3600"/>
          </a:p>
        </p:txBody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Cyrl-CS" sz="2800"/>
              <a:t>М</a:t>
            </a:r>
            <a:r>
              <a:rPr lang="ru-RU" sz="2800"/>
              <a:t>ожемо тестирати нулту хипотезу да је стопа плодности после лапароскопије била мања или једнака оној од пре</a:t>
            </a:r>
          </a:p>
          <a:p>
            <a:pPr lvl="1">
              <a:lnSpc>
                <a:spcPct val="95000"/>
              </a:lnSpc>
            </a:pPr>
            <a:r>
              <a:rPr lang="ru-RU" sz="2400"/>
              <a:t>алтернативна хипотеза је била да је стопа </a:t>
            </a:r>
            <a:r>
              <a:rPr lang="sr-Cyrl-CS" sz="2400"/>
              <a:t>зачећа </a:t>
            </a:r>
            <a:r>
              <a:rPr lang="ru-RU" sz="2400"/>
              <a:t>после лапароскопије била већа него пре</a:t>
            </a:r>
          </a:p>
          <a:p>
            <a:pPr>
              <a:lnSpc>
                <a:spcPct val="95000"/>
              </a:lnSpc>
            </a:pPr>
            <a:r>
              <a:rPr lang="ru-RU" sz="2800"/>
              <a:t>Двострани тест је био неодговарајући</a:t>
            </a:r>
            <a:r>
              <a:rPr lang="sr-Cyrl-CS" sz="2800"/>
              <a:t>,</a:t>
            </a:r>
            <a:r>
              <a:rPr lang="ru-RU" sz="2800"/>
              <a:t> јер да лапароскопија није имала утицаја на плодност</a:t>
            </a:r>
          </a:p>
          <a:p>
            <a:pPr lvl="1">
              <a:lnSpc>
                <a:spcPct val="95000"/>
              </a:lnSpc>
            </a:pPr>
            <a:r>
              <a:rPr lang="sr-Cyrl-CS" sz="2400"/>
              <a:t>очекивали би да </a:t>
            </a:r>
            <a:r>
              <a:rPr lang="ru-RU" sz="2400"/>
              <a:t>стопа </a:t>
            </a:r>
            <a:r>
              <a:rPr lang="sr-Cyrl-CS" sz="2400"/>
              <a:t>(</a:t>
            </a:r>
            <a:r>
              <a:rPr lang="sr-Latn-CS" sz="2400" i="1"/>
              <a:t>rate</a:t>
            </a:r>
            <a:r>
              <a:rPr lang="sr-Cyrl-CS" sz="2400"/>
              <a:t>) после </a:t>
            </a:r>
            <a:r>
              <a:rPr lang="ru-RU" sz="2400"/>
              <a:t>лапароскопије </a:t>
            </a:r>
            <a:r>
              <a:rPr lang="sr-Cyrl-CS" sz="2400"/>
              <a:t>буде</a:t>
            </a:r>
            <a:r>
              <a:rPr lang="ru-RU" sz="2400"/>
              <a:t> мања, случајност се није убрајала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591BF-21EC-467A-B827-834549728ED0}" type="slidenum">
              <a:rPr lang="en-US"/>
              <a:pPr/>
              <a:t>2</a:t>
            </a:fld>
            <a:endParaRPr lang="en-US"/>
          </a:p>
        </p:txBody>
      </p:sp>
      <p:sp>
        <p:nvSpPr>
          <p:cNvPr id="83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Тестирање хипотезе</a:t>
            </a:r>
            <a:endParaRPr lang="sr-Latn-CS"/>
          </a:p>
        </p:txBody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Тест значајности омогућава нам да измеримо снагу доказа које подаци</a:t>
            </a:r>
            <a:r>
              <a:rPr lang="sr-Cyrl-CS" sz="2800"/>
              <a:t> обезбеђују </a:t>
            </a:r>
            <a:r>
              <a:rPr lang="sr-Latn-CS" sz="2800"/>
              <a:t>у вези са </a:t>
            </a:r>
            <a:r>
              <a:rPr lang="sr-Cyrl-CS" sz="2800"/>
              <a:t>предлогом од интереса</a:t>
            </a:r>
            <a:endParaRPr lang="sr-Latn-CS" sz="2800"/>
          </a:p>
          <a:p>
            <a:pPr>
              <a:lnSpc>
                <a:spcPct val="90000"/>
              </a:lnSpc>
            </a:pPr>
            <a:r>
              <a:rPr lang="sr-Cyrl-CS" sz="2800"/>
              <a:t>П</a:t>
            </a:r>
            <a:r>
              <a:rPr lang="sr-Latn-CS" sz="2800"/>
              <a:t>итамо се да ли је уочена разлика била довољно мала да </a:t>
            </a:r>
            <a:r>
              <a:rPr lang="sr-Cyrl-CS" sz="2800"/>
              <a:t>би </a:t>
            </a:r>
            <a:r>
              <a:rPr lang="sr-Latn-CS" sz="2800"/>
              <a:t>се појавила случајно</a:t>
            </a:r>
            <a:r>
              <a:rPr lang="sr-Cyrl-CS" sz="2800"/>
              <a:t>, </a:t>
            </a:r>
            <a:r>
              <a:rPr lang="sr-Latn-CS" sz="2800"/>
              <a:t>ако заиста није било разлике у популацији</a:t>
            </a:r>
          </a:p>
          <a:p>
            <a:pPr lvl="1">
              <a:lnSpc>
                <a:spcPct val="90000"/>
              </a:lnSpc>
            </a:pPr>
            <a:r>
              <a:rPr lang="sr-Cyrl-CS" sz="2400"/>
              <a:t>а</a:t>
            </a:r>
            <a:r>
              <a:rPr lang="sr-Latn-CS" sz="2400"/>
              <a:t>ко би то био случај, онда би докази у корист постојања разлике између периода лечења били слаби или непостојећи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Latn-CS" sz="2400"/>
              <a:t>ако би разлика била много већа него што смо очекивали</a:t>
            </a:r>
            <a:r>
              <a:rPr lang="sr-Cyrl-CS" sz="2400"/>
              <a:t> због </a:t>
            </a:r>
            <a:r>
              <a:rPr lang="sr-Latn-CS" sz="2400"/>
              <a:t>случајности</a:t>
            </a:r>
            <a:r>
              <a:rPr lang="sr-Cyrl-CS" sz="2400"/>
              <a:t> </a:t>
            </a:r>
            <a:r>
              <a:rPr lang="sr-Latn-CS" sz="2400"/>
              <a:t>онда би докази у корист реалне разлике били јаки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3D46-3ED2-481F-BA87-66625EB82C15}" type="slidenum">
              <a:rPr lang="en-US"/>
              <a:pPr/>
              <a:t>20</a:t>
            </a:fld>
            <a:endParaRPr lang="en-US"/>
          </a:p>
        </p:txBody>
      </p:sp>
      <p:sp>
        <p:nvSpPr>
          <p:cNvPr id="87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Значајан, стваран и важан</a:t>
            </a:r>
            <a:r>
              <a:rPr lang="sr-Latn-CS"/>
              <a:t> </a:t>
            </a:r>
          </a:p>
        </p:txBody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sz="2800"/>
              <a:t>A</a:t>
            </a:r>
            <a:r>
              <a:rPr lang="ru-RU" sz="2800"/>
              <a:t>ко је разлика статистички значајна, онда може бити стварна, али не и </a:t>
            </a:r>
            <a:r>
              <a:rPr lang="sr-Cyrl-CS" sz="2800"/>
              <a:t>обавезно важна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ефекат </a:t>
            </a:r>
            <a:r>
              <a:rPr lang="sr-Cyrl-CS" sz="2400"/>
              <a:t>који </a:t>
            </a:r>
            <a:r>
              <a:rPr lang="ru-RU" sz="2400"/>
              <a:t>има лек за крвни притисак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лек подиже крвни притисак </a:t>
            </a:r>
            <a:r>
              <a:rPr lang="sr-Cyrl-CS" sz="2400"/>
              <a:t>за </a:t>
            </a:r>
            <a:r>
              <a:rPr lang="ru-RU" sz="2400"/>
              <a:t>о</a:t>
            </a:r>
            <a:r>
              <a:rPr lang="sr-Cyrl-CS" sz="2400"/>
              <a:t>д</a:t>
            </a:r>
            <a:r>
              <a:rPr lang="ru-RU" sz="2400"/>
              <a:t>прилике 1 </a:t>
            </a:r>
            <a:r>
              <a:rPr lang="sr-Latn-CS" sz="2400"/>
              <a:t>mmHg</a:t>
            </a:r>
            <a:r>
              <a:rPr lang="ru-RU" sz="2400"/>
              <a:t>, и то је значајно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повећање крвног притиска за </a:t>
            </a:r>
            <a:r>
              <a:rPr lang="sr-Cyrl-CS" sz="2400"/>
              <a:t>1 </a:t>
            </a:r>
            <a:r>
              <a:rPr lang="sr-Latn-CS" sz="2400"/>
              <a:t>mmHg</a:t>
            </a:r>
            <a:r>
              <a:rPr lang="ru-RU" sz="2400"/>
              <a:t> клинички није важно, па, иако може </a:t>
            </a:r>
            <a:r>
              <a:rPr lang="sr-Cyrl-CS" sz="2400"/>
              <a:t>постојати</a:t>
            </a:r>
            <a:r>
              <a:rPr lang="ru-RU" sz="2400"/>
              <a:t>, </a:t>
            </a:r>
            <a:r>
              <a:rPr lang="sr-Cyrl-CS" sz="2400"/>
              <a:t>није од значаја</a:t>
            </a:r>
          </a:p>
          <a:p>
            <a:pPr lvl="1">
              <a:lnSpc>
                <a:spcPct val="90000"/>
              </a:lnSpc>
            </a:pPr>
            <a:r>
              <a:rPr lang="ru-RU" sz="2400"/>
              <a:t>статистички  јесте значајно, и стварно, али није важно</a:t>
            </a:r>
          </a:p>
          <a:p>
            <a:pPr>
              <a:lnSpc>
                <a:spcPct val="90000"/>
              </a:lnSpc>
            </a:pPr>
            <a:r>
              <a:rPr lang="ru-RU" sz="2800"/>
              <a:t>Ако разлика није статистички значајна, и даље може бити стварна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09C50-5166-4596-B591-681EF1200E85}" type="slidenum">
              <a:rPr lang="en-US"/>
              <a:pPr/>
              <a:t>21</a:t>
            </a:fld>
            <a:endParaRPr lang="en-US"/>
          </a:p>
        </p:txBody>
      </p:sp>
      <p:sp>
        <p:nvSpPr>
          <p:cNvPr id="87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Значајан, стваран и важан</a:t>
            </a:r>
            <a:endParaRPr lang="sr-Latn-CS"/>
          </a:p>
        </p:txBody>
      </p:sp>
      <p:sp>
        <p:nvSpPr>
          <p:cNvPr id="87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66850"/>
            <a:ext cx="8229600" cy="4868863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sr-Latn-CS" sz="2200"/>
              <a:t>Кerrigan </a:t>
            </a:r>
            <a:r>
              <a:rPr lang="sr-Cyrl-CS" sz="2200" i="1"/>
              <a:t>и други </a:t>
            </a:r>
            <a:r>
              <a:rPr lang="sr-Latn-CS" sz="2200"/>
              <a:t>(1993) </a:t>
            </a:r>
            <a:r>
              <a:rPr lang="sr-Cyrl-CS" sz="2200"/>
              <a:t>оценили су ефекте различитих нивоа информација на забринутост код пацијената који знају да их очекује хирушка операција</a:t>
            </a:r>
          </a:p>
          <a:p>
            <a:pPr lvl="1">
              <a:lnSpc>
                <a:spcPct val="95000"/>
              </a:lnSpc>
            </a:pPr>
            <a:r>
              <a:rPr lang="pl-PL" sz="1800"/>
              <a:t>израчунали </a:t>
            </a:r>
            <a:r>
              <a:rPr lang="sr-Cyrl-CS" sz="1800"/>
              <a:t>су </a:t>
            </a:r>
            <a:r>
              <a:rPr lang="pl-PL" sz="1800"/>
              <a:t>тестове за промену средине у резултату </a:t>
            </a:r>
            <a:r>
              <a:rPr lang="sr-Cyrl-CS" sz="1800"/>
              <a:t>забринутости </a:t>
            </a:r>
            <a:r>
              <a:rPr lang="pl-PL" sz="1800"/>
              <a:t>за сваку групу посебно</a:t>
            </a:r>
            <a:r>
              <a:rPr lang="sr-Latn-CS" sz="1800"/>
              <a:t> 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Latn-CS" sz="2200"/>
              <a:t>K</a:t>
            </a:r>
            <a:r>
              <a:rPr lang="pl-PL" sz="2200"/>
              <a:t>од групе којој су дате детаљне информације промена средине забринутости није била значајна</a:t>
            </a:r>
            <a:endParaRPr lang="sr-Cyrl-CS" sz="2200"/>
          </a:p>
          <a:p>
            <a:pPr lvl="1">
              <a:lnSpc>
                <a:spcPct val="95000"/>
              </a:lnSpc>
            </a:pPr>
            <a:r>
              <a:rPr lang="sr-Latn-CS" sz="2000"/>
              <a:t>(</a:t>
            </a:r>
            <a:r>
              <a:rPr lang="sr-Latn-CS" sz="2000" i="1"/>
              <a:t>P</a:t>
            </a:r>
            <a:r>
              <a:rPr lang="sr-Latn-CS" sz="2000"/>
              <a:t> </a:t>
            </a:r>
            <a:r>
              <a:rPr lang="ru-RU" sz="2000"/>
              <a:t>=0.02</a:t>
            </a:r>
            <a:r>
              <a:rPr lang="sr-Latn-CS" sz="2000"/>
              <a:t>), </a:t>
            </a:r>
            <a:r>
              <a:rPr lang="pl-PL" sz="2000"/>
              <a:t>нетачно тумачена као </a:t>
            </a:r>
            <a:r>
              <a:rPr lang="sr-Latn-CS" sz="2000"/>
              <a:t>''</a:t>
            </a:r>
            <a:r>
              <a:rPr lang="pl-PL" sz="2000"/>
              <a:t>без промене</a:t>
            </a:r>
            <a:r>
              <a:rPr lang="sr-Latn-CS" sz="2000"/>
              <a:t>''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sr-Latn-CS" sz="2200"/>
              <a:t>K</a:t>
            </a:r>
            <a:r>
              <a:rPr lang="pl-PL" sz="2200"/>
              <a:t>од друге групе</a:t>
            </a:r>
            <a:r>
              <a:rPr lang="sr-Latn-CS" sz="2200"/>
              <a:t>, </a:t>
            </a:r>
            <a:r>
              <a:rPr lang="pl-PL" sz="2200"/>
              <a:t>смањење забринутости је било значајно</a:t>
            </a:r>
            <a:endParaRPr lang="sr-Cyrl-CS" sz="2200"/>
          </a:p>
          <a:p>
            <a:pPr lvl="1">
              <a:lnSpc>
                <a:spcPct val="95000"/>
              </a:lnSpc>
            </a:pPr>
            <a:r>
              <a:rPr lang="sr-Latn-CS" sz="2000"/>
              <a:t>(</a:t>
            </a:r>
            <a:r>
              <a:rPr lang="sr-Latn-CS" sz="2000" i="1"/>
              <a:t>P</a:t>
            </a:r>
            <a:r>
              <a:rPr lang="sr-Latn-CS" sz="2000"/>
              <a:t> </a:t>
            </a:r>
            <a:r>
              <a:rPr lang="ru-RU" sz="2000"/>
              <a:t>=0.01</a:t>
            </a:r>
            <a:r>
              <a:rPr lang="sr-Latn-CS" sz="2000"/>
              <a:t>)</a:t>
            </a:r>
            <a:endParaRPr lang="sr-Cyrl-CS" sz="2000"/>
          </a:p>
          <a:p>
            <a:pPr>
              <a:lnSpc>
                <a:spcPct val="95000"/>
              </a:lnSpc>
            </a:pPr>
            <a:r>
              <a:rPr lang="pl-PL" sz="2200"/>
              <a:t>Закључили су да је постојала разлика између ове две групе</a:t>
            </a:r>
            <a:r>
              <a:rPr lang="sr-Cyrl-CS" sz="2200"/>
              <a:t> </a:t>
            </a:r>
            <a:r>
              <a:rPr lang="pl-PL" sz="2200"/>
              <a:t>зато што је промена била значајна</a:t>
            </a:r>
            <a:endParaRPr lang="sr-Cyrl-CS" sz="2200"/>
          </a:p>
          <a:p>
            <a:pPr lvl="1">
              <a:lnSpc>
                <a:spcPct val="95000"/>
              </a:lnSpc>
            </a:pPr>
            <a:r>
              <a:rPr lang="pl-PL" sz="2000"/>
              <a:t>код једне</a:t>
            </a:r>
            <a:r>
              <a:rPr lang="sr-Cyrl-CS" sz="2000"/>
              <a:t> групе, </a:t>
            </a:r>
            <a:r>
              <a:rPr lang="pl-PL" sz="2000"/>
              <a:t>али не и код друге групе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sr-Cyrl-CS" sz="2000"/>
              <a:t>о</a:t>
            </a:r>
            <a:r>
              <a:rPr lang="pl-PL" sz="2000"/>
              <a:t>во није тачно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5A38-15E5-405E-A53D-0784107B0398}" type="slidenum">
              <a:rPr lang="en-US"/>
              <a:pPr/>
              <a:t>22</a:t>
            </a:fld>
            <a:endParaRPr lang="en-US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Значајан, стваран и важан</a:t>
            </a:r>
            <a:endParaRPr lang="sr-Latn-CS"/>
          </a:p>
        </p:txBody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/>
              <a:t>A</a:t>
            </a:r>
            <a:r>
              <a:rPr lang="pl-PL" sz="2600"/>
              <a:t>лтернативна анализа је тестира</a:t>
            </a:r>
            <a:r>
              <a:rPr lang="sr-Cyrl-CS" sz="2600"/>
              <a:t>ла </a:t>
            </a:r>
            <a:r>
              <a:rPr lang="pl-PL" sz="2600"/>
              <a:t>нулт</a:t>
            </a:r>
            <a:r>
              <a:rPr lang="sr-Cyrl-CS" sz="2600"/>
              <a:t>у </a:t>
            </a:r>
            <a:r>
              <a:rPr lang="pl-PL" sz="2600"/>
              <a:t>хипотез</a:t>
            </a:r>
            <a:r>
              <a:rPr lang="sr-Cyrl-CS" sz="2600"/>
              <a:t>у </a:t>
            </a:r>
            <a:r>
              <a:rPr lang="pl-PL" sz="2600"/>
              <a:t>да након прилагођавања почетном резултату забринутости</a:t>
            </a:r>
            <a:endParaRPr lang="sr-Cyrl-CS" sz="2600"/>
          </a:p>
          <a:p>
            <a:pPr lvl="1"/>
            <a:r>
              <a:rPr lang="pl-PL" sz="2200"/>
              <a:t>средина резултата забринутости је иста код </a:t>
            </a:r>
            <a:r>
              <a:rPr lang="sr-Cyrl-CS" sz="2200"/>
              <a:t>обе групе </a:t>
            </a:r>
            <a:r>
              <a:rPr lang="pl-PL" sz="2200"/>
              <a:t>пацијената</a:t>
            </a:r>
            <a:endParaRPr lang="sr-Cyrl-CS" sz="2200"/>
          </a:p>
          <a:p>
            <a:r>
              <a:rPr lang="pl-PL" sz="2600"/>
              <a:t>Ово је показало значај</a:t>
            </a:r>
            <a:r>
              <a:rPr lang="sr-Cyrl-CS" sz="2600"/>
              <a:t>н</a:t>
            </a:r>
            <a:r>
              <a:rPr lang="pl-PL" sz="2600"/>
              <a:t>о ви</a:t>
            </a:r>
            <a:r>
              <a:rPr lang="sr-Cyrl-CS" sz="2600"/>
              <a:t>шу средину </a:t>
            </a:r>
            <a:r>
              <a:rPr lang="pl-PL" sz="2600"/>
              <a:t>резултат</a:t>
            </a:r>
            <a:r>
              <a:rPr lang="sr-Cyrl-CS" sz="2600"/>
              <a:t>а </a:t>
            </a:r>
            <a:r>
              <a:rPr lang="pl-PL" sz="2600"/>
              <a:t>код групе која је детаљно обаве</a:t>
            </a:r>
            <a:r>
              <a:rPr lang="sr-Cyrl-CS" sz="2600"/>
              <a:t>ш</a:t>
            </a:r>
            <a:r>
              <a:rPr lang="pl-PL" sz="2600"/>
              <a:t>тена</a:t>
            </a:r>
            <a:r>
              <a:rPr lang="sr-Latn-CS" sz="2600"/>
              <a:t> (Bland and Аltman 1993) </a:t>
            </a:r>
            <a:endParaRPr lang="sr-Cyrl-CS" sz="2600"/>
          </a:p>
          <a:p>
            <a:r>
              <a:rPr lang="pl-PL" sz="2600"/>
              <a:t>Тестирање унутар сваке групе посебно је у с</a:t>
            </a:r>
            <a:r>
              <a:rPr lang="sr-Cyrl-CS" sz="2600"/>
              <a:t>уш</a:t>
            </a:r>
            <a:r>
              <a:rPr lang="pl-PL" sz="2600"/>
              <a:t>тини иста гре</a:t>
            </a:r>
            <a:r>
              <a:rPr lang="sr-Cyrl-CS" sz="2600"/>
              <a:t>ш</a:t>
            </a:r>
            <a:r>
              <a:rPr lang="pl-PL" sz="2600"/>
              <a:t>ка као</a:t>
            </a:r>
            <a:endParaRPr lang="sr-Cyrl-CS" sz="2600"/>
          </a:p>
          <a:p>
            <a:pPr lvl="1"/>
            <a:r>
              <a:rPr lang="pl-PL" sz="2200"/>
              <a:t>ра</a:t>
            </a:r>
            <a:r>
              <a:rPr lang="sr-Cyrl-CS" sz="2200"/>
              <a:t>ч</a:t>
            </a:r>
            <a:r>
              <a:rPr lang="pl-PL" sz="2200"/>
              <a:t>унање интервала поверења за сваку групу п</a:t>
            </a:r>
            <a:r>
              <a:rPr lang="sr-Cyrl-CS" sz="2200"/>
              <a:t>о</a:t>
            </a:r>
            <a:r>
              <a:rPr lang="pl-PL" sz="2200"/>
              <a:t>себно</a:t>
            </a:r>
            <a:r>
              <a:rPr lang="sr-Latn-CS" sz="22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55C40-3163-4D5F-BAAD-F62637DC341F}" type="slidenum">
              <a:rPr lang="en-US"/>
              <a:pPr/>
              <a:t>23</a:t>
            </a:fld>
            <a:endParaRPr lang="en-US"/>
          </a:p>
        </p:txBody>
      </p:sp>
      <p:sp>
        <p:nvSpPr>
          <p:cNvPr id="87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r>
              <a:rPr lang="sr-Latn-CS" sz="3600"/>
              <a:t> </a:t>
            </a:r>
          </a:p>
        </p:txBody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60488"/>
            <a:ext cx="8229600" cy="4870450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sr-Cyrl-CS" sz="2800"/>
              <a:t>Ако имамо два узорка величина </a:t>
            </a:r>
            <a:r>
              <a:rPr lang="sr-Latn-CS" sz="2800" i="1"/>
              <a:t>n</a:t>
            </a:r>
            <a:r>
              <a:rPr lang="sr-Latn-CS" sz="2800" baseline="-25000"/>
              <a:t>1</a:t>
            </a:r>
            <a:r>
              <a:rPr lang="sr-Latn-CS" sz="2800"/>
              <a:t> </a:t>
            </a:r>
            <a:r>
              <a:rPr lang="sr-Cyrl-CS" sz="2800"/>
              <a:t>и </a:t>
            </a:r>
            <a:r>
              <a:rPr lang="sr-Latn-CS" sz="2800" i="1"/>
              <a:t>n</a:t>
            </a:r>
            <a:r>
              <a:rPr lang="sr-Latn-CS" sz="2800" baseline="-25000"/>
              <a:t>2</a:t>
            </a:r>
            <a:r>
              <a:rPr lang="sr-Latn-CS" sz="2800"/>
              <a:t>, </a:t>
            </a:r>
            <a:r>
              <a:rPr lang="sr-Cyrl-CS" sz="2800"/>
              <a:t>са срединама узорака     и     , и са стандардним грешкама </a:t>
            </a:r>
            <a:r>
              <a:rPr lang="sr-Latn-CS" sz="2800" i="1"/>
              <a:t>SE</a:t>
            </a:r>
            <a:r>
              <a:rPr lang="sr-Latn-CS" sz="2800" baseline="-25000"/>
              <a:t>1</a:t>
            </a:r>
            <a:r>
              <a:rPr lang="sr-Latn-CS" sz="2800"/>
              <a:t> </a:t>
            </a:r>
            <a:r>
              <a:rPr lang="sr-Cyrl-CS" sz="2800"/>
              <a:t>и </a:t>
            </a:r>
            <a:r>
              <a:rPr lang="sr-Latn-CS" sz="2800" i="1"/>
              <a:t>SE</a:t>
            </a:r>
            <a:r>
              <a:rPr lang="sr-Latn-CS" sz="2800" baseline="-25000"/>
              <a:t>2</a:t>
            </a:r>
            <a:r>
              <a:rPr lang="sr-Latn-CS" sz="2800"/>
              <a:t>, </a:t>
            </a:r>
            <a:r>
              <a:rPr lang="sr-Cyrl-CS" sz="2800"/>
              <a:t>стандардна грешка предвиђања разлике             је</a:t>
            </a:r>
          </a:p>
          <a:p>
            <a:pPr>
              <a:lnSpc>
                <a:spcPct val="95000"/>
              </a:lnSpc>
            </a:pPr>
            <a:endParaRPr lang="sr-Cyrl-CS" sz="2800"/>
          </a:p>
          <a:p>
            <a:pPr>
              <a:lnSpc>
                <a:spcPct val="95000"/>
              </a:lnSpc>
            </a:pPr>
            <a:endParaRPr lang="sr-Cyrl-CS" sz="2800"/>
          </a:p>
          <a:p>
            <a:pPr>
              <a:lnSpc>
                <a:spcPct val="95000"/>
              </a:lnSpc>
            </a:pPr>
            <a:r>
              <a:rPr lang="sr-Cyrl-CS" sz="2800"/>
              <a:t>А</a:t>
            </a:r>
            <a:r>
              <a:rPr lang="pl-PL" sz="2800"/>
              <a:t>ко су </a:t>
            </a:r>
            <a:r>
              <a:rPr lang="sr-Latn-CS" sz="2800" i="1"/>
              <a:t>n</a:t>
            </a:r>
            <a:r>
              <a:rPr lang="sr-Latn-CS" sz="2800" baseline="-25000"/>
              <a:t>1</a:t>
            </a:r>
            <a:r>
              <a:rPr lang="sr-Latn-CS" sz="2800"/>
              <a:t> </a:t>
            </a:r>
            <a:r>
              <a:rPr lang="sr-Cyrl-CS" sz="2800"/>
              <a:t>и </a:t>
            </a:r>
            <a:r>
              <a:rPr lang="sr-Latn-CS" sz="2800" i="1"/>
              <a:t>n</a:t>
            </a:r>
            <a:r>
              <a:rPr lang="sr-Latn-CS" sz="2800" baseline="-25000"/>
              <a:t>2</a:t>
            </a:r>
            <a:r>
              <a:rPr lang="sr-Latn-CS" sz="2800"/>
              <a:t> </a:t>
            </a:r>
            <a:r>
              <a:rPr lang="pl-PL" sz="2800"/>
              <a:t>велики</a:t>
            </a:r>
            <a:r>
              <a:rPr lang="sr-Latn-CS" sz="2800"/>
              <a:t>,</a:t>
            </a:r>
            <a:r>
              <a:rPr lang="sr-Cyrl-CS" sz="2800"/>
              <a:t>             </a:t>
            </a:r>
            <a:r>
              <a:rPr lang="pl-PL" sz="2800"/>
              <a:t> </a:t>
            </a:r>
            <a:r>
              <a:rPr lang="sr-Cyrl-CS" sz="2800"/>
              <a:t>ће </a:t>
            </a:r>
            <a:r>
              <a:rPr lang="pl-PL" sz="2800"/>
              <a:t>бити из </a:t>
            </a:r>
            <a:r>
              <a:rPr lang="sr-Cyrl-CS" sz="2800"/>
              <a:t>Н</a:t>
            </a:r>
            <a:r>
              <a:rPr lang="pl-PL" sz="2800"/>
              <a:t>ормалне расподеле са </a:t>
            </a:r>
            <a:r>
              <a:rPr lang="sr-Cyrl-CS" sz="2800"/>
              <a:t>средином            </a:t>
            </a:r>
          </a:p>
          <a:p>
            <a:pPr lvl="1">
              <a:lnSpc>
                <a:spcPct val="95000"/>
              </a:lnSpc>
            </a:pPr>
            <a:r>
              <a:rPr lang="pl-PL" sz="2400"/>
              <a:t>разлика популације</a:t>
            </a:r>
            <a:r>
              <a:rPr lang="sr-Latn-CS" sz="2400"/>
              <a:t> </a:t>
            </a:r>
            <a:r>
              <a:rPr lang="pl-PL" sz="2400"/>
              <a:t>и </a:t>
            </a:r>
            <a:endParaRPr lang="sr-Cyrl-CS" sz="2400"/>
          </a:p>
          <a:p>
            <a:pPr lvl="1">
              <a:lnSpc>
                <a:spcPct val="95000"/>
              </a:lnSpc>
            </a:pPr>
            <a:r>
              <a:rPr lang="pl-PL" sz="2400"/>
              <a:t>њен</a:t>
            </a:r>
            <a:r>
              <a:rPr lang="sr-Cyrl-CS" sz="2400"/>
              <a:t>о </a:t>
            </a:r>
            <a:r>
              <a:rPr lang="pl-PL" sz="2400"/>
              <a:t>стандардн</a:t>
            </a:r>
            <a:r>
              <a:rPr lang="sr-Cyrl-CS" sz="2400"/>
              <a:t>о </a:t>
            </a:r>
            <a:r>
              <a:rPr lang="pl-PL" sz="2400"/>
              <a:t>одступање је добро предвиђено помоћу предвиђања стандардне грешке</a:t>
            </a:r>
            <a:r>
              <a:rPr lang="sr-Latn-CS" sz="2400"/>
              <a:t> </a:t>
            </a:r>
            <a:r>
              <a:rPr lang="sr-Cyrl-CS" sz="2400"/>
              <a:t> </a:t>
            </a:r>
            <a:endParaRPr lang="sr-Latn-CS" sz="2400"/>
          </a:p>
        </p:txBody>
      </p:sp>
      <p:sp>
        <p:nvSpPr>
          <p:cNvPr id="8775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77573" name="Object 5"/>
          <p:cNvGraphicFramePr>
            <a:graphicFrameLocks noChangeAspect="1"/>
          </p:cNvGraphicFramePr>
          <p:nvPr/>
        </p:nvGraphicFramePr>
        <p:xfrm>
          <a:off x="4124325" y="1801813"/>
          <a:ext cx="546100" cy="474662"/>
        </p:xfrm>
        <a:graphic>
          <a:graphicData uri="http://schemas.openxmlformats.org/presentationml/2006/ole">
            <p:oleObj spid="_x0000_s877573" name="Equation" r:id="rId4" imgW="215713" imgH="190335" progId="Equation.3">
              <p:embed/>
            </p:oleObj>
          </a:graphicData>
        </a:graphic>
      </p:graphicFrame>
      <p:sp>
        <p:nvSpPr>
          <p:cNvPr id="877574" name="Rectangle 6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77575" name="Object 7"/>
          <p:cNvGraphicFramePr>
            <a:graphicFrameLocks noChangeAspect="1"/>
          </p:cNvGraphicFramePr>
          <p:nvPr/>
        </p:nvGraphicFramePr>
        <p:xfrm>
          <a:off x="4859338" y="1793875"/>
          <a:ext cx="455612" cy="479425"/>
        </p:xfrm>
        <a:graphic>
          <a:graphicData uri="http://schemas.openxmlformats.org/presentationml/2006/ole">
            <p:oleObj spid="_x0000_s877575" name="Equation" r:id="rId5" imgW="177646" imgH="190335" progId="Equation.3">
              <p:embed/>
            </p:oleObj>
          </a:graphicData>
        </a:graphic>
      </p:graphicFrame>
      <p:sp>
        <p:nvSpPr>
          <p:cNvPr id="877576" name="Rectangle 8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77577" name="Object 9"/>
          <p:cNvGraphicFramePr>
            <a:graphicFrameLocks noChangeAspect="1"/>
          </p:cNvGraphicFramePr>
          <p:nvPr/>
        </p:nvGraphicFramePr>
        <p:xfrm>
          <a:off x="1046163" y="3216275"/>
          <a:ext cx="2506662" cy="866775"/>
        </p:xfrm>
        <a:graphic>
          <a:graphicData uri="http://schemas.openxmlformats.org/presentationml/2006/ole">
            <p:oleObj spid="_x0000_s877577" name="Equation" r:id="rId6" imgW="774364" imgH="266584" progId="Equation.3">
              <p:embed/>
            </p:oleObj>
          </a:graphicData>
        </a:graphic>
      </p:graphicFrame>
      <p:sp>
        <p:nvSpPr>
          <p:cNvPr id="877578" name="Rectangle 10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77579" name="Object 11"/>
          <p:cNvGraphicFramePr>
            <a:graphicFrameLocks noChangeAspect="1"/>
          </p:cNvGraphicFramePr>
          <p:nvPr/>
        </p:nvGraphicFramePr>
        <p:xfrm>
          <a:off x="4429125" y="2595563"/>
          <a:ext cx="1106488" cy="492125"/>
        </p:xfrm>
        <a:graphic>
          <a:graphicData uri="http://schemas.openxmlformats.org/presentationml/2006/ole">
            <p:oleObj spid="_x0000_s877579" name="Equation" r:id="rId7" imgW="431613" imgH="190417" progId="Equation.3">
              <p:embed/>
            </p:oleObj>
          </a:graphicData>
        </a:graphic>
      </p:graphicFrame>
      <p:sp>
        <p:nvSpPr>
          <p:cNvPr id="8775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77581" name="Object 13"/>
          <p:cNvGraphicFramePr>
            <a:graphicFrameLocks noChangeAspect="1"/>
          </p:cNvGraphicFramePr>
          <p:nvPr/>
        </p:nvGraphicFramePr>
        <p:xfrm>
          <a:off x="4494213" y="3959225"/>
          <a:ext cx="1222375" cy="542925"/>
        </p:xfrm>
        <a:graphic>
          <a:graphicData uri="http://schemas.openxmlformats.org/presentationml/2006/ole">
            <p:oleObj spid="_x0000_s877581" name="Equation" r:id="rId8" imgW="431613" imgH="190417" progId="Equation.3">
              <p:embed/>
            </p:oleObj>
          </a:graphicData>
        </a:graphic>
      </p:graphicFrame>
      <p:sp>
        <p:nvSpPr>
          <p:cNvPr id="8775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77583" name="Object 15"/>
          <p:cNvGraphicFramePr>
            <a:graphicFrameLocks noChangeAspect="1"/>
          </p:cNvGraphicFramePr>
          <p:nvPr/>
        </p:nvGraphicFramePr>
        <p:xfrm>
          <a:off x="6691313" y="4491038"/>
          <a:ext cx="1006475" cy="503237"/>
        </p:xfrm>
        <a:graphic>
          <a:graphicData uri="http://schemas.openxmlformats.org/presentationml/2006/ole">
            <p:oleObj spid="_x0000_s877583" name="Equation" r:id="rId9" imgW="380835" imgH="190417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43D07-7CF8-4203-B664-729CA5B14D39}" type="slidenum">
              <a:rPr lang="en-US"/>
              <a:pPr/>
              <a:t>24</a:t>
            </a:fld>
            <a:endParaRPr lang="en-US"/>
          </a:p>
        </p:txBody>
      </p:sp>
      <p:sp>
        <p:nvSpPr>
          <p:cNvPr id="87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endParaRPr lang="sr-Latn-CS" sz="3600"/>
          </a:p>
        </p:txBody>
      </p:sp>
      <p:sp>
        <p:nvSpPr>
          <p:cNvPr id="8796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231188" cy="4725988"/>
          </a:xfrm>
        </p:spPr>
        <p:txBody>
          <a:bodyPr/>
          <a:lstStyle/>
          <a:p>
            <a:r>
              <a:rPr lang="sr-Cyrl-CS" sz="2600"/>
              <a:t>И</a:t>
            </a:r>
            <a:r>
              <a:rPr lang="pl-PL" sz="2600"/>
              <a:t>нтервал поверења </a:t>
            </a:r>
            <a:r>
              <a:rPr lang="sr-Cyrl-CS" sz="2600"/>
              <a:t>за разлику </a:t>
            </a:r>
            <a:r>
              <a:rPr lang="pl-PL" sz="2600"/>
              <a:t>изме</a:t>
            </a:r>
            <a:r>
              <a:rPr lang="sr-Cyrl-CS" sz="2600"/>
              <a:t>ђ</a:t>
            </a:r>
            <a:r>
              <a:rPr lang="pl-PL" sz="2600"/>
              <a:t>у средина</a:t>
            </a:r>
            <a:endParaRPr lang="sr-Cyrl-CS" sz="2600"/>
          </a:p>
          <a:p>
            <a:endParaRPr lang="sr-Cyrl-CS" sz="2600"/>
          </a:p>
          <a:p>
            <a:pPr>
              <a:spcBef>
                <a:spcPct val="30000"/>
              </a:spcBef>
            </a:pPr>
            <a:r>
              <a:rPr lang="en-GB" sz="2600"/>
              <a:t>M</a:t>
            </a:r>
            <a:r>
              <a:rPr lang="sr-Cyrl-CS" sz="2600"/>
              <a:t>ожемо га користити да остваримо тест значајности нулте хипотезе, да је разлика између средина нула</a:t>
            </a:r>
          </a:p>
          <a:p>
            <a:r>
              <a:rPr lang="sr-Cyrl-CS" sz="2600"/>
              <a:t>Ако интервал поверења укључује нулу</a:t>
            </a:r>
          </a:p>
          <a:p>
            <a:pPr lvl="1"/>
            <a:r>
              <a:rPr lang="sr-Cyrl-CS" sz="2200"/>
              <a:t>вероватноћа добијања таквог крајњег податка ако је нулта хипотеза била тачна, већа је од 0.05 (тј. 1- 0.95)</a:t>
            </a:r>
          </a:p>
          <a:p>
            <a:r>
              <a:rPr lang="sr-Cyrl-CS" sz="2600"/>
              <a:t>Ако </a:t>
            </a:r>
            <a:r>
              <a:rPr lang="sr-Cyrl-CS" sz="2500"/>
              <a:t>интервал поверења </a:t>
            </a:r>
            <a:r>
              <a:rPr lang="sr-Cyrl-CS" sz="2600"/>
              <a:t>искључује нул</a:t>
            </a:r>
          </a:p>
          <a:p>
            <a:pPr lvl="1"/>
            <a:r>
              <a:rPr lang="sr-Cyrl-CS" sz="2200"/>
              <a:t>вероватноћа таквог крајњег податка под нултом хипотезом је мања од 0.05 и разлика је значајна</a:t>
            </a:r>
            <a:r>
              <a:rPr lang="sr-Latn-CS" sz="2200"/>
              <a:t>  </a:t>
            </a:r>
          </a:p>
        </p:txBody>
      </p:sp>
      <p:graphicFrame>
        <p:nvGraphicFramePr>
          <p:cNvPr id="879620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134938" y="1747838"/>
          <a:ext cx="8316912" cy="814387"/>
        </p:xfrm>
        <a:graphic>
          <a:graphicData uri="http://schemas.openxmlformats.org/presentationml/2006/ole">
            <p:oleObj spid="_x0000_s879620" name="Document" r:id="rId4" imgW="5753279" imgH="342706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5513-6983-46E8-9B86-E5FFB10122E8}" type="slidenum">
              <a:rPr lang="en-US"/>
              <a:pPr/>
              <a:t>25</a:t>
            </a:fld>
            <a:endParaRPr lang="en-US"/>
          </a:p>
        </p:txBody>
      </p:sp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endParaRPr lang="sr-Latn-CS" sz="3600"/>
          </a:p>
        </p:txBody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Д</a:t>
            </a:r>
            <a:r>
              <a:rPr lang="pl-PL" sz="2800"/>
              <a:t>руги начин</a:t>
            </a:r>
            <a:r>
              <a:rPr lang="sr-Cyrl-CS" sz="2800"/>
              <a:t> је да приметимо да</a:t>
            </a:r>
            <a:r>
              <a:rPr lang="sr-Latn-CS" sz="2800"/>
              <a:t> 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pPr>
              <a:spcBef>
                <a:spcPct val="100000"/>
              </a:spcBef>
            </a:pPr>
            <a:r>
              <a:rPr lang="pl-PL" sz="2800"/>
              <a:t>из Стандардизоване Нормалне расподеле</a:t>
            </a:r>
            <a:r>
              <a:rPr lang="sr-Latn-CS" sz="2800"/>
              <a:t>, </a:t>
            </a:r>
            <a:r>
              <a:rPr lang="pl-PL" sz="2800"/>
              <a:t>тј</a:t>
            </a:r>
            <a:r>
              <a:rPr lang="sr-Latn-CS" sz="2800"/>
              <a:t>. </a:t>
            </a:r>
            <a:r>
              <a:rPr lang="sr-Cyrl-CS" sz="2800"/>
              <a:t>средине</a:t>
            </a:r>
            <a:r>
              <a:rPr lang="sr-Latn-CS" sz="2800"/>
              <a:t> 0 </a:t>
            </a:r>
            <a:r>
              <a:rPr lang="pl-PL" sz="2800"/>
              <a:t>и варијанс</a:t>
            </a:r>
            <a:r>
              <a:rPr lang="sr-Cyrl-CS" sz="2800"/>
              <a:t>е</a:t>
            </a:r>
            <a:r>
              <a:rPr lang="sr-Latn-CS" sz="2800"/>
              <a:t> 1</a:t>
            </a:r>
            <a:endParaRPr lang="sr-Cyrl-CS" sz="2800"/>
          </a:p>
          <a:p>
            <a:r>
              <a:rPr lang="en-GB" sz="2800"/>
              <a:t>По нултој хипотези да је µ</a:t>
            </a:r>
            <a:r>
              <a:rPr lang="en-GB" sz="2800" baseline="-25000"/>
              <a:t>1</a:t>
            </a:r>
            <a:r>
              <a:rPr lang="sr-Cyrl-CS" sz="2800"/>
              <a:t>-</a:t>
            </a:r>
            <a:r>
              <a:rPr lang="en-GB" sz="2800"/>
              <a:t>µ</a:t>
            </a:r>
            <a:r>
              <a:rPr lang="en-GB" sz="2800" baseline="-25000"/>
              <a:t>2</a:t>
            </a:r>
            <a:r>
              <a:rPr lang="sr-Cyrl-CS" sz="2800"/>
              <a:t>=</a:t>
            </a:r>
            <a:r>
              <a:rPr lang="en-GB" sz="2800"/>
              <a:t>0</a:t>
            </a:r>
            <a:r>
              <a:rPr lang="sr-Cyrl-CS" sz="2800"/>
              <a:t> </a:t>
            </a:r>
            <a:r>
              <a:rPr lang="en-GB" sz="2800"/>
              <a:t>или µ</a:t>
            </a:r>
            <a:r>
              <a:rPr lang="en-GB" sz="2800" baseline="-25000"/>
              <a:t>1</a:t>
            </a:r>
            <a:r>
              <a:rPr lang="en-GB" sz="2800"/>
              <a:t>= µ</a:t>
            </a:r>
            <a:r>
              <a:rPr lang="en-GB" sz="2800" baseline="-25000"/>
              <a:t>2</a:t>
            </a:r>
            <a:r>
              <a:rPr lang="en-GB" sz="2800"/>
              <a:t> -0</a:t>
            </a:r>
            <a:r>
              <a:rPr lang="sr-Cyrl-CS" sz="2800"/>
              <a:t>, </a:t>
            </a:r>
          </a:p>
          <a:p>
            <a:endParaRPr lang="sr-Cyrl-CS" sz="2800"/>
          </a:p>
          <a:p>
            <a:pPr>
              <a:buFontTx/>
              <a:buNone/>
            </a:pPr>
            <a:r>
              <a:rPr lang="sr-Cyrl-CS" sz="2800"/>
              <a:t>                               (</a:t>
            </a:r>
            <a:r>
              <a:rPr lang="sr-Cyrl-CS" sz="2800" b="1"/>
              <a:t>тест статистика</a:t>
            </a:r>
            <a:r>
              <a:rPr lang="sr-Cyrl-CS" sz="2800"/>
              <a:t>)</a:t>
            </a:r>
            <a:endParaRPr lang="sr-Latn-CS" sz="2800"/>
          </a:p>
        </p:txBody>
      </p:sp>
      <p:sp>
        <p:nvSpPr>
          <p:cNvPr id="881668" name="Rectangle 4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1669" name="Object 5"/>
          <p:cNvGraphicFramePr>
            <a:graphicFrameLocks noChangeAspect="1"/>
          </p:cNvGraphicFramePr>
          <p:nvPr/>
        </p:nvGraphicFramePr>
        <p:xfrm>
          <a:off x="1109663" y="2112963"/>
          <a:ext cx="3227387" cy="1171575"/>
        </p:xfrm>
        <a:graphic>
          <a:graphicData uri="http://schemas.openxmlformats.org/presentationml/2006/ole">
            <p:oleObj spid="_x0000_s881669" name="Equation" r:id="rId4" imgW="1282700" imgH="469900" progId="Equation.3">
              <p:embed/>
            </p:oleObj>
          </a:graphicData>
        </a:graphic>
      </p:graphicFrame>
      <p:sp>
        <p:nvSpPr>
          <p:cNvPr id="881670" name="Rectangle 6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1671" name="Object 7"/>
          <p:cNvGraphicFramePr>
            <a:graphicFrameLocks noChangeAspect="1"/>
          </p:cNvGraphicFramePr>
          <p:nvPr/>
        </p:nvGraphicFramePr>
        <p:xfrm>
          <a:off x="1003300" y="5022850"/>
          <a:ext cx="2552700" cy="1203325"/>
        </p:xfrm>
        <a:graphic>
          <a:graphicData uri="http://schemas.openxmlformats.org/presentationml/2006/ole">
            <p:oleObj spid="_x0000_s881671" name="Equation" r:id="rId5" imgW="990170" imgH="469696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62359-37C2-422D-B064-6A0A71A25A82}" type="slidenum">
              <a:rPr lang="en-US"/>
              <a:pPr/>
              <a:t>26</a:t>
            </a:fld>
            <a:endParaRPr lang="en-US"/>
          </a:p>
        </p:txBody>
      </p:sp>
      <p:sp>
        <p:nvSpPr>
          <p:cNvPr id="88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endParaRPr lang="sr-Latn-CS" sz="3600"/>
          </a:p>
        </p:txBody>
      </p:sp>
      <p:sp>
        <p:nvSpPr>
          <p:cNvPr id="88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3000"/>
              <a:t>92 деце је било пријављено да кашље током дана или ноћи, и </a:t>
            </a:r>
            <a:endParaRPr lang="sr-Latn-CS" sz="3000"/>
          </a:p>
          <a:p>
            <a:pPr lvl="1"/>
            <a:r>
              <a:rPr lang="sr-Cyrl-CS" sz="2600"/>
              <a:t>њихова средина </a:t>
            </a:r>
            <a:r>
              <a:rPr lang="sr-Latn-CS" sz="2600"/>
              <a:t>PEFR</a:t>
            </a:r>
            <a:r>
              <a:rPr lang="sr-Cyrl-CS" sz="2600"/>
              <a:t> (</a:t>
            </a:r>
            <a:r>
              <a:rPr lang="sr-Cyrl-CS" sz="2600" i="1"/>
              <a:t>Peak Expiratory Flow Rate</a:t>
            </a:r>
            <a:r>
              <a:rPr lang="sr-Cyrl-CS" sz="2600"/>
              <a:t>) је била 294.8 </a:t>
            </a:r>
            <a:r>
              <a:rPr lang="sr-Latn-CS" sz="2600"/>
              <a:t>литара/мин</a:t>
            </a:r>
          </a:p>
          <a:p>
            <a:pPr lvl="1"/>
            <a:r>
              <a:rPr lang="sr-Cyrl-CS" sz="2600"/>
              <a:t>са стандардним одступањем 57.1 </a:t>
            </a:r>
            <a:r>
              <a:rPr lang="sr-Latn-CS" sz="2600"/>
              <a:t>литара/мин</a:t>
            </a:r>
          </a:p>
          <a:p>
            <a:r>
              <a:rPr lang="sr-Latn-CS" sz="3000"/>
              <a:t>1</a:t>
            </a:r>
            <a:r>
              <a:rPr lang="sr-Cyrl-CS" sz="3000"/>
              <a:t>643 деце је било пријављено да нема симптоме, и </a:t>
            </a:r>
            <a:endParaRPr lang="sr-Latn-CS" sz="3000"/>
          </a:p>
          <a:p>
            <a:pPr lvl="1"/>
            <a:r>
              <a:rPr lang="sr-Cyrl-CS" sz="2600"/>
              <a:t>њихова средина </a:t>
            </a:r>
            <a:r>
              <a:rPr lang="sr-Latn-CS" sz="2600"/>
              <a:t>PEFR</a:t>
            </a:r>
            <a:r>
              <a:rPr lang="sr-Cyrl-CS" sz="2600"/>
              <a:t> је била 313.6 </a:t>
            </a:r>
            <a:r>
              <a:rPr lang="sr-Latn-CS" sz="2600"/>
              <a:t>литара/мин</a:t>
            </a:r>
          </a:p>
          <a:p>
            <a:pPr lvl="1"/>
            <a:r>
              <a:rPr lang="sr-Cyrl-CS" sz="2600"/>
              <a:t>са стандардним одступањем 55.2 </a:t>
            </a:r>
            <a:r>
              <a:rPr lang="sr-Latn-CS" sz="2600"/>
              <a:t>литара/мин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AF85-B15C-46F9-8628-2C3E57C5D4AC}" type="slidenum">
              <a:rPr lang="en-US"/>
              <a:pPr/>
              <a:t>27</a:t>
            </a:fld>
            <a:endParaRPr lang="en-US"/>
          </a:p>
        </p:txBody>
      </p:sp>
      <p:sp>
        <p:nvSpPr>
          <p:cNvPr id="88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endParaRPr lang="sr-Latn-CS" sz="3600"/>
          </a:p>
        </p:txBody>
      </p:sp>
      <p:sp>
        <p:nvSpPr>
          <p:cNvPr id="88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 sz="2800"/>
          </a:p>
          <a:p>
            <a:endParaRPr lang="sr-Latn-CS" sz="2800"/>
          </a:p>
          <a:p>
            <a:r>
              <a:rPr lang="sr-Cyrl-CS" sz="2800"/>
              <a:t>Разлика између ове две групе је</a:t>
            </a:r>
            <a:endParaRPr lang="sr-Latn-CS" sz="2800"/>
          </a:p>
          <a:p>
            <a:endParaRPr lang="sr-Latn-CS" sz="2800"/>
          </a:p>
          <a:p>
            <a:r>
              <a:rPr lang="sr-Cyrl-CS" sz="2800"/>
              <a:t>Стандардна грешка разлике је</a:t>
            </a:r>
            <a:endParaRPr lang="sr-Latn-CS" sz="2800"/>
          </a:p>
          <a:p>
            <a:endParaRPr lang="sr-Latn-CS" sz="2800"/>
          </a:p>
          <a:p>
            <a:endParaRPr lang="sr-Latn-CS" sz="2800"/>
          </a:p>
          <a:p>
            <a:r>
              <a:rPr lang="sr-Cyrl-CS" sz="2800"/>
              <a:t>Тест статистика </a:t>
            </a:r>
            <a:r>
              <a:rPr lang="en-GB" sz="2800"/>
              <a:t>је </a:t>
            </a:r>
            <a:endParaRPr lang="sr-Latn-CS" sz="2800"/>
          </a:p>
        </p:txBody>
      </p:sp>
      <p:sp>
        <p:nvSpPr>
          <p:cNvPr id="885764" name="Rectangle 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5765" name="Object 5"/>
          <p:cNvGraphicFramePr>
            <a:graphicFrameLocks noChangeAspect="1"/>
          </p:cNvGraphicFramePr>
          <p:nvPr/>
        </p:nvGraphicFramePr>
        <p:xfrm>
          <a:off x="822325" y="1565275"/>
          <a:ext cx="3830638" cy="1044575"/>
        </p:xfrm>
        <a:graphic>
          <a:graphicData uri="http://schemas.openxmlformats.org/presentationml/2006/ole">
            <p:oleObj spid="_x0000_s885765" name="Equation" r:id="rId4" imgW="1676400" imgH="457200" progId="Equation.3">
              <p:embed/>
            </p:oleObj>
          </a:graphicData>
        </a:graphic>
      </p:graphicFrame>
      <p:sp>
        <p:nvSpPr>
          <p:cNvPr id="8857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5767" name="Object 7"/>
          <p:cNvGraphicFramePr>
            <a:graphicFrameLocks noChangeAspect="1"/>
          </p:cNvGraphicFramePr>
          <p:nvPr/>
        </p:nvGraphicFramePr>
        <p:xfrm>
          <a:off x="5049838" y="1577975"/>
          <a:ext cx="3598862" cy="954088"/>
        </p:xfrm>
        <a:graphic>
          <a:graphicData uri="http://schemas.openxmlformats.org/presentationml/2006/ole">
            <p:oleObj spid="_x0000_s885767" name="Equation" r:id="rId5" imgW="1727200" imgH="457200" progId="Equation.3">
              <p:embed/>
            </p:oleObj>
          </a:graphicData>
        </a:graphic>
      </p:graphicFrame>
      <p:sp>
        <p:nvSpPr>
          <p:cNvPr id="885768" name="Rectangle 8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5769" name="Object 9"/>
          <p:cNvGraphicFramePr>
            <a:graphicFrameLocks noChangeAspect="1"/>
          </p:cNvGraphicFramePr>
          <p:nvPr/>
        </p:nvGraphicFramePr>
        <p:xfrm>
          <a:off x="981075" y="3065463"/>
          <a:ext cx="4603750" cy="496887"/>
        </p:xfrm>
        <a:graphic>
          <a:graphicData uri="http://schemas.openxmlformats.org/presentationml/2006/ole">
            <p:oleObj spid="_x0000_s885769" name="Equation" r:id="rId6" imgW="1765300" imgH="190500" progId="Equation.3">
              <p:embed/>
            </p:oleObj>
          </a:graphicData>
        </a:graphic>
      </p:graphicFrame>
      <p:sp>
        <p:nvSpPr>
          <p:cNvPr id="885770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5771" name="Object 11"/>
          <p:cNvGraphicFramePr>
            <a:graphicFrameLocks noChangeAspect="1"/>
          </p:cNvGraphicFramePr>
          <p:nvPr/>
        </p:nvGraphicFramePr>
        <p:xfrm>
          <a:off x="1044575" y="4154488"/>
          <a:ext cx="6111875" cy="1004887"/>
        </p:xfrm>
        <a:graphic>
          <a:graphicData uri="http://schemas.openxmlformats.org/presentationml/2006/ole">
            <p:oleObj spid="_x0000_s885771" name="Equation" r:id="rId7" imgW="2781300" imgH="457200" progId="Equation.3">
              <p:embed/>
            </p:oleObj>
          </a:graphicData>
        </a:graphic>
      </p:graphicFrame>
      <p:sp>
        <p:nvSpPr>
          <p:cNvPr id="885772" name="Rectangle 12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5773" name="Object 13"/>
          <p:cNvGraphicFramePr>
            <a:graphicFrameLocks noChangeAspect="1"/>
          </p:cNvGraphicFramePr>
          <p:nvPr/>
        </p:nvGraphicFramePr>
        <p:xfrm>
          <a:off x="1058863" y="5567363"/>
          <a:ext cx="3462337" cy="928687"/>
        </p:xfrm>
        <a:graphic>
          <a:graphicData uri="http://schemas.openxmlformats.org/presentationml/2006/ole">
            <p:oleObj spid="_x0000_s885773" name="Equation" r:id="rId8" imgW="1562100" imgH="4191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B8ADF-5F78-4D37-86F9-4FD3E89CF4DD}" type="slidenum">
              <a:rPr lang="en-US"/>
              <a:pPr/>
              <a:t>28</a:t>
            </a:fld>
            <a:endParaRPr lang="en-US"/>
          </a:p>
        </p:txBody>
      </p:sp>
      <p:sp>
        <p:nvSpPr>
          <p:cNvPr id="88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endParaRPr lang="sr-Latn-CS" sz="3600"/>
          </a:p>
        </p:txBody>
      </p:sp>
      <p:graphicFrame>
        <p:nvGraphicFramePr>
          <p:cNvPr id="887811" name="Object 3"/>
          <p:cNvGraphicFramePr>
            <a:graphicFrameLocks noChangeAspect="1"/>
          </p:cNvGraphicFramePr>
          <p:nvPr>
            <p:ph idx="1"/>
          </p:nvPr>
        </p:nvGraphicFramePr>
        <p:xfrm>
          <a:off x="1281113" y="1363663"/>
          <a:ext cx="6305550" cy="5056187"/>
        </p:xfrm>
        <a:graphic>
          <a:graphicData uri="http://schemas.openxmlformats.org/presentationml/2006/ole">
            <p:oleObj spid="_x0000_s887811" name="Document" r:id="rId4" imgW="6500533" imgH="5212581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078C-25DB-486D-8DBC-BB3A99D9F89B}" type="slidenum">
              <a:rPr lang="en-US"/>
              <a:pPr/>
              <a:t>29</a:t>
            </a:fld>
            <a:endParaRPr lang="en-US"/>
          </a:p>
        </p:txBody>
      </p:sp>
      <p:sp>
        <p:nvSpPr>
          <p:cNvPr id="88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endParaRPr lang="sr-Latn-CS" sz="3600"/>
          </a:p>
        </p:txBody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Под нултом хипотезом ово је запажање из Стандардизоване Нормалне расподеле</a:t>
            </a:r>
          </a:p>
          <a:p>
            <a:pPr lvl="1"/>
            <a:r>
              <a:rPr lang="sr-Latn-CS" i="1"/>
              <a:t>P</a:t>
            </a:r>
            <a:r>
              <a:rPr lang="en-US"/>
              <a:t>&lt;0.01</a:t>
            </a:r>
            <a:r>
              <a:rPr lang="sr-Cyrl-CS"/>
              <a:t> </a:t>
            </a:r>
            <a:endParaRPr lang="en-US"/>
          </a:p>
          <a:p>
            <a:r>
              <a:rPr lang="pl-PL"/>
              <a:t>A</a:t>
            </a:r>
            <a:r>
              <a:rPr lang="sr-Cyrl-CS"/>
              <a:t>ко је нулта хипотеза тачна, подаци које смо добили не би били могући  </a:t>
            </a:r>
          </a:p>
          <a:p>
            <a:r>
              <a:rPr lang="sr-Cyrl-CS"/>
              <a:t>Деца која кашљу током дана или ноћи</a:t>
            </a:r>
          </a:p>
          <a:p>
            <a:pPr lvl="1"/>
            <a:r>
              <a:rPr lang="sr-Cyrl-CS"/>
              <a:t>имају нижи </a:t>
            </a:r>
            <a:r>
              <a:rPr lang="sr-Latn-CS"/>
              <a:t>PEFR</a:t>
            </a:r>
            <a:r>
              <a:rPr lang="sr-Cyrl-CS"/>
              <a:t> него остала деца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6E6A-EFE2-424E-970A-9096F2D211FD}" type="slidenum">
              <a:rPr lang="en-US"/>
              <a:pPr/>
              <a:t>3</a:t>
            </a:fld>
            <a:endParaRPr lang="en-US"/>
          </a:p>
        </p:txBody>
      </p:sp>
      <p:sp>
        <p:nvSpPr>
          <p:cNvPr id="83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/>
              <a:t>И</a:t>
            </a:r>
            <a:r>
              <a:rPr lang="sr-Latn-CS" sz="2800"/>
              <a:t>спитивање пронеталола </a:t>
            </a:r>
            <a:r>
              <a:rPr lang="sr-Cyrl-CS" sz="2800"/>
              <a:t>(</a:t>
            </a:r>
            <a:r>
              <a:rPr lang="sr-Latn-CS" sz="2800" i="1"/>
              <a:t>pronethalol</a:t>
            </a:r>
            <a:r>
              <a:rPr lang="sr-Cyrl-CS" sz="2800"/>
              <a:t>) </a:t>
            </a:r>
            <a:r>
              <a:rPr lang="sr-Latn-CS" sz="2800"/>
              <a:t>за превенцију ангине пекторис </a:t>
            </a:r>
            <a:r>
              <a:rPr lang="sr-Cyrl-CS" sz="2800"/>
              <a:t>(</a:t>
            </a:r>
            <a:r>
              <a:rPr lang="sr-Latn-CS" sz="2800" i="1"/>
              <a:t>angina pectoris</a:t>
            </a:r>
            <a:r>
              <a:rPr lang="sr-Cyrl-CS" sz="2800"/>
              <a:t>)</a:t>
            </a:r>
            <a:r>
              <a:rPr lang="sr-Latn-CS" sz="2800"/>
              <a:t> </a:t>
            </a:r>
          </a:p>
        </p:txBody>
      </p:sp>
      <p:graphicFrame>
        <p:nvGraphicFramePr>
          <p:cNvPr id="836611" name="Object 3"/>
          <p:cNvGraphicFramePr>
            <a:graphicFrameLocks noChangeAspect="1"/>
          </p:cNvGraphicFramePr>
          <p:nvPr>
            <p:ph idx="1"/>
          </p:nvPr>
        </p:nvGraphicFramePr>
        <p:xfrm>
          <a:off x="2216150" y="1374775"/>
          <a:ext cx="4862513" cy="4987925"/>
        </p:xfrm>
        <a:graphic>
          <a:graphicData uri="http://schemas.openxmlformats.org/presentationml/2006/ole">
            <p:oleObj spid="_x0000_s836611" name="Document" r:id="rId4" imgW="6077641" imgH="6417810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927E-31E6-493D-AA85-97E468C15BDA}" type="slidenum">
              <a:rPr lang="en-US"/>
              <a:pPr/>
              <a:t>30</a:t>
            </a:fld>
            <a:endParaRPr lang="en-US"/>
          </a:p>
        </p:txBody>
      </p:sp>
      <p:sp>
        <p:nvSpPr>
          <p:cNvPr id="89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endParaRPr lang="sr-Latn-CS" sz="3600"/>
          </a:p>
        </p:txBody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27 деце било пријављено како искашљавају слуз током дана или ноћи</a:t>
            </a:r>
          </a:p>
          <a:p>
            <a:pPr lvl="1"/>
            <a:r>
              <a:rPr lang="sr-Cyrl-CS" sz="2000"/>
              <a:t>имали су средину </a:t>
            </a:r>
            <a:r>
              <a:rPr lang="sr-Latn-CS" sz="2000"/>
              <a:t>PEFR</a:t>
            </a:r>
            <a:r>
              <a:rPr lang="sr-Cyrl-CS" sz="2000"/>
              <a:t> од 298.0 </a:t>
            </a:r>
            <a:r>
              <a:rPr lang="pl-PL" sz="2000"/>
              <a:t>литара/мин</a:t>
            </a:r>
            <a:r>
              <a:rPr lang="sr-Cyrl-CS" sz="2000"/>
              <a:t> и </a:t>
            </a:r>
          </a:p>
          <a:p>
            <a:pPr lvl="1"/>
            <a:r>
              <a:rPr lang="sr-Cyrl-CS" sz="2000"/>
              <a:t>стандардно одступање од 53.9 </a:t>
            </a:r>
            <a:r>
              <a:rPr lang="pl-PL" sz="2000"/>
              <a:t>литара/мин</a:t>
            </a:r>
            <a:r>
              <a:rPr lang="sr-Cyrl-CS" sz="2000"/>
              <a:t>, и </a:t>
            </a:r>
          </a:p>
          <a:p>
            <a:pPr lvl="1"/>
            <a:r>
              <a:rPr lang="sr-Cyrl-CS" sz="2000"/>
              <a:t>тако стандардну грешку за средину од 10.4 </a:t>
            </a:r>
            <a:r>
              <a:rPr lang="pl-PL" sz="2000"/>
              <a:t>литара/мин</a:t>
            </a:r>
            <a:r>
              <a:rPr lang="sr-Cyrl-CS" sz="2000"/>
              <a:t> </a:t>
            </a:r>
          </a:p>
          <a:p>
            <a:pPr lvl="1"/>
            <a:r>
              <a:rPr lang="sr-Cyrl-CS" sz="2000"/>
              <a:t>ово је веће од стандардне грешке за средину за ону децу са кашљем, зато што је величина узорка мања</a:t>
            </a:r>
          </a:p>
          <a:p>
            <a:r>
              <a:rPr lang="sr-Cyrl-CS" sz="2400"/>
              <a:t>1708 деце која нису пријављена да имају овај симптом</a:t>
            </a:r>
          </a:p>
          <a:p>
            <a:pPr lvl="1"/>
            <a:r>
              <a:rPr lang="sr-Cyrl-CS" sz="2000"/>
              <a:t>имају средину 312.6 </a:t>
            </a:r>
            <a:r>
              <a:rPr lang="pl-PL" sz="2000"/>
              <a:t>литара/мин</a:t>
            </a:r>
            <a:r>
              <a:rPr lang="sr-Cyrl-CS" sz="2000"/>
              <a:t> и </a:t>
            </a:r>
          </a:p>
          <a:p>
            <a:pPr lvl="1"/>
            <a:r>
              <a:rPr lang="sr-Cyrl-CS" sz="2000"/>
              <a:t>стандардно одступање 55.4 </a:t>
            </a:r>
            <a:r>
              <a:rPr lang="pl-PL" sz="2000"/>
              <a:t>литара/мин</a:t>
            </a:r>
            <a:r>
              <a:rPr lang="sr-Cyrl-CS" sz="2000"/>
              <a:t>, </a:t>
            </a:r>
          </a:p>
          <a:p>
            <a:pPr lvl="1"/>
            <a:r>
              <a:rPr lang="sr-Cyrl-CS" sz="2000"/>
              <a:t>што даје стандардну грешку 1.3 </a:t>
            </a:r>
            <a:r>
              <a:rPr lang="pl-PL" sz="2000"/>
              <a:t>литара/мин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107E-1D78-43FE-B018-0BC0294147E0}" type="slidenum">
              <a:rPr lang="en-US"/>
              <a:pPr/>
              <a:t>31</a:t>
            </a:fld>
            <a:endParaRPr lang="en-US"/>
          </a:p>
        </p:txBody>
      </p:sp>
      <p:sp>
        <p:nvSpPr>
          <p:cNvPr id="89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endParaRPr lang="sr-Latn-CS" sz="3600"/>
          </a:p>
        </p:txBody>
      </p:sp>
      <p:sp>
        <p:nvSpPr>
          <p:cNvPr id="8939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086725" cy="4725988"/>
          </a:xfrm>
        </p:spPr>
        <p:txBody>
          <a:bodyPr/>
          <a:lstStyle/>
          <a:p>
            <a:r>
              <a:rPr lang="sr-Cyrl-CS" sz="2200"/>
              <a:t>Разлика између средина је -14.6, са стандардном грешком добијеном из</a:t>
            </a:r>
          </a:p>
          <a:p>
            <a:endParaRPr lang="sr-Cyrl-CS" sz="2200"/>
          </a:p>
          <a:p>
            <a:endParaRPr lang="sr-Cyrl-CS" sz="2200"/>
          </a:p>
          <a:p>
            <a:r>
              <a:rPr lang="sr-Cyrl-CS" sz="2200"/>
              <a:t>Тест статистика је </a:t>
            </a:r>
          </a:p>
          <a:p>
            <a:endParaRPr lang="sr-Cyrl-CS" sz="2200"/>
          </a:p>
          <a:p>
            <a:endParaRPr lang="sr-Cyrl-CS" sz="2200"/>
          </a:p>
          <a:p>
            <a:r>
              <a:rPr lang="sr-Cyrl-CS" sz="2200"/>
              <a:t>Ово има вероватноћу од око 0.16, и подаци су конзистентни са нултом хипотезом</a:t>
            </a:r>
          </a:p>
          <a:p>
            <a:r>
              <a:rPr lang="sr-Cyrl-CS" sz="2200"/>
              <a:t>95% интервал поверења за разлику је </a:t>
            </a:r>
          </a:p>
          <a:p>
            <a:endParaRPr lang="sr-Latn-CS" sz="2200"/>
          </a:p>
        </p:txBody>
      </p:sp>
      <p:sp>
        <p:nvSpPr>
          <p:cNvPr id="893956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93957" name="Object 5"/>
          <p:cNvGraphicFramePr>
            <a:graphicFrameLocks noChangeAspect="1"/>
          </p:cNvGraphicFramePr>
          <p:nvPr/>
        </p:nvGraphicFramePr>
        <p:xfrm>
          <a:off x="1096963" y="2317750"/>
          <a:ext cx="3073400" cy="604838"/>
        </p:xfrm>
        <a:graphic>
          <a:graphicData uri="http://schemas.openxmlformats.org/presentationml/2006/ole">
            <p:oleObj spid="_x0000_s893957" name="Equation" r:id="rId4" imgW="1206500" imgH="241300" progId="Equation.3">
              <p:embed/>
            </p:oleObj>
          </a:graphicData>
        </a:graphic>
      </p:graphicFrame>
      <p:sp>
        <p:nvSpPr>
          <p:cNvPr id="893958" name="Rectangle 6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93959" name="Object 7"/>
          <p:cNvGraphicFramePr>
            <a:graphicFrameLocks noChangeAspect="1"/>
          </p:cNvGraphicFramePr>
          <p:nvPr/>
        </p:nvGraphicFramePr>
        <p:xfrm>
          <a:off x="1176338" y="3514725"/>
          <a:ext cx="1703387" cy="757238"/>
        </p:xfrm>
        <a:graphic>
          <a:graphicData uri="http://schemas.openxmlformats.org/presentationml/2006/ole">
            <p:oleObj spid="_x0000_s893959" name="Equation" r:id="rId5" imgW="774364" imgH="342751" progId="Equation.3">
              <p:embed/>
            </p:oleObj>
          </a:graphicData>
        </a:graphic>
      </p:graphicFrame>
      <p:graphicFrame>
        <p:nvGraphicFramePr>
          <p:cNvPr id="893960" name="Object 8"/>
          <p:cNvGraphicFramePr>
            <a:graphicFrameLocks noChangeAspect="1"/>
          </p:cNvGraphicFramePr>
          <p:nvPr>
            <p:ph sz="half" idx="2"/>
          </p:nvPr>
        </p:nvGraphicFramePr>
        <p:xfrm>
          <a:off x="106363" y="5443538"/>
          <a:ext cx="9024937" cy="639762"/>
        </p:xfrm>
        <a:graphic>
          <a:graphicData uri="http://schemas.openxmlformats.org/presentationml/2006/ole">
            <p:oleObj spid="_x0000_s893960" name="Document" r:id="rId6" imgW="5753279" imgH="240830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4EDA6-D897-4231-99FC-FD644AD37C6A}" type="slidenum">
              <a:rPr lang="en-US"/>
              <a:pPr/>
              <a:t>32</a:t>
            </a:fld>
            <a:endParaRPr lang="en-US"/>
          </a:p>
        </p:txBody>
      </p:sp>
      <p:sp>
        <p:nvSpPr>
          <p:cNvPr id="89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Упоређивање средина великих узорака</a:t>
            </a:r>
            <a:endParaRPr lang="sr-Latn-CS" sz="3600"/>
          </a:p>
        </p:txBody>
      </p:sp>
      <p:graphicFrame>
        <p:nvGraphicFramePr>
          <p:cNvPr id="896003" name="Object 3"/>
          <p:cNvGraphicFramePr>
            <a:graphicFrameLocks noChangeAspect="1"/>
          </p:cNvGraphicFramePr>
          <p:nvPr>
            <p:ph idx="1"/>
          </p:nvPr>
        </p:nvGraphicFramePr>
        <p:xfrm>
          <a:off x="1308100" y="1363663"/>
          <a:ext cx="6251575" cy="5056187"/>
        </p:xfrm>
        <a:graphic>
          <a:graphicData uri="http://schemas.openxmlformats.org/presentationml/2006/ole">
            <p:oleObj spid="_x0000_s896003" name="Document" r:id="rId4" imgW="6481474" imgH="5241739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D897-9F56-4933-B857-B56EF90F6970}" type="slidenum">
              <a:rPr lang="en-US"/>
              <a:pPr/>
              <a:t>33</a:t>
            </a:fld>
            <a:endParaRPr lang="en-US"/>
          </a:p>
        </p:txBody>
      </p:sp>
      <p:sp>
        <p:nvSpPr>
          <p:cNvPr id="89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Поређење две пропорције</a:t>
            </a:r>
            <a:r>
              <a:rPr lang="sr-Latn-CS"/>
              <a:t> </a:t>
            </a:r>
          </a:p>
        </p:txBody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Cyrl-CS" sz="2800"/>
              <a:t>Ж</a:t>
            </a:r>
            <a:r>
              <a:rPr lang="sr-Latn-CS" sz="2800"/>
              <a:t>елимо да </a:t>
            </a:r>
            <a:r>
              <a:rPr lang="sr-Cyrl-CS" sz="2800"/>
              <a:t>у</a:t>
            </a:r>
            <a:r>
              <a:rPr lang="sr-Latn-CS" sz="2800"/>
              <a:t>поредимо две пропорције </a:t>
            </a:r>
            <a:r>
              <a:rPr lang="sr-Latn-CS" sz="2800" i="1"/>
              <a:t>p</a:t>
            </a:r>
            <a:r>
              <a:rPr lang="sr-Latn-CS" sz="2800" baseline="-25000"/>
              <a:t>1</a:t>
            </a:r>
            <a:r>
              <a:rPr lang="sr-Latn-CS" sz="2800"/>
              <a:t> и </a:t>
            </a:r>
            <a:r>
              <a:rPr lang="sr-Latn-CS" sz="2800" i="1"/>
              <a:t>p</a:t>
            </a:r>
            <a:r>
              <a:rPr lang="sr-Latn-CS" sz="2800" baseline="-25000"/>
              <a:t>2</a:t>
            </a:r>
            <a:r>
              <a:rPr lang="sr-Latn-CS" sz="2800"/>
              <a:t>, 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sr-Latn-CS" sz="2400"/>
              <a:t>предвиђене </a:t>
            </a:r>
            <a:r>
              <a:rPr lang="sr-Cyrl-CS" sz="2400"/>
              <a:t>су </a:t>
            </a:r>
            <a:r>
              <a:rPr lang="sr-Latn-CS" sz="2400"/>
              <a:t>из већ</a:t>
            </a:r>
            <a:r>
              <a:rPr lang="sr-Cyrl-CS" sz="2400"/>
              <a:t>их </a:t>
            </a:r>
            <a:r>
              <a:rPr lang="sr-Latn-CS" sz="2400"/>
              <a:t>независн</a:t>
            </a:r>
            <a:r>
              <a:rPr lang="sr-Cyrl-CS" sz="2400"/>
              <a:t>их </a:t>
            </a:r>
            <a:r>
              <a:rPr lang="sr-Latn-CS" sz="2400"/>
              <a:t>узор</a:t>
            </a:r>
            <a:r>
              <a:rPr lang="sr-Cyrl-CS" sz="2400"/>
              <a:t>а</a:t>
            </a:r>
            <a:r>
              <a:rPr lang="sr-Latn-CS" sz="2400"/>
              <a:t>ка </a:t>
            </a:r>
            <a:r>
              <a:rPr lang="sr-Cyrl-CS" sz="2400"/>
              <a:t>величина </a:t>
            </a:r>
            <a:r>
              <a:rPr lang="sr-Latn-CS" sz="2400" i="1"/>
              <a:t>n</a:t>
            </a:r>
            <a:r>
              <a:rPr lang="sr-Latn-CS" sz="2400" baseline="-25000"/>
              <a:t>1</a:t>
            </a:r>
            <a:r>
              <a:rPr lang="sr-Latn-CS" sz="2400"/>
              <a:t> и </a:t>
            </a:r>
            <a:r>
              <a:rPr lang="sr-Latn-CS" sz="2400" i="1"/>
              <a:t>n</a:t>
            </a:r>
            <a:r>
              <a:rPr lang="sr-Latn-CS" sz="2400" baseline="-25000"/>
              <a:t>2</a:t>
            </a:r>
            <a:r>
              <a:rPr lang="sr-Latn-CS" sz="2400"/>
              <a:t> 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pl-PL" sz="2800"/>
              <a:t>Нулта хипотеза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pl-PL" sz="2400"/>
              <a:t>пропорција у популацијама из којих су узорци извучени </a:t>
            </a:r>
            <a:r>
              <a:rPr lang="sr-Cyrl-CS" sz="2400"/>
              <a:t>је </a:t>
            </a:r>
            <a:r>
              <a:rPr lang="pl-PL" sz="2400"/>
              <a:t>и</a:t>
            </a:r>
            <a:r>
              <a:rPr lang="sr-Cyrl-CS" sz="2400"/>
              <a:t>с</a:t>
            </a:r>
            <a:r>
              <a:rPr lang="pl-PL" sz="2400"/>
              <a:t>та</a:t>
            </a:r>
            <a:r>
              <a:rPr lang="sr-Latn-CS" sz="2400"/>
              <a:t>, </a:t>
            </a:r>
            <a:r>
              <a:rPr lang="pl-PL" sz="2400"/>
              <a:t>рецимо </a:t>
            </a:r>
            <a:r>
              <a:rPr lang="sr-Latn-CS" sz="2400" i="1"/>
              <a:t>p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sr-Cyrl-CS" sz="2800"/>
              <a:t>П</a:t>
            </a:r>
            <a:r>
              <a:rPr lang="pl-PL" sz="2800"/>
              <a:t>о нултој хипотези пропорције за две групе </a:t>
            </a:r>
            <a:r>
              <a:rPr lang="sr-Cyrl-CS" sz="2800"/>
              <a:t>су </a:t>
            </a:r>
            <a:r>
              <a:rPr lang="pl-PL" sz="2800"/>
              <a:t>исте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pl-PL" sz="2400"/>
              <a:t>можемо да добијемо једну заједничку процену пропорције и искористимо је за </a:t>
            </a:r>
            <a:r>
              <a:rPr lang="sr-Cyrl-CS" sz="2400"/>
              <a:t>предвиђање</a:t>
            </a:r>
            <a:r>
              <a:rPr lang="pl-PL" sz="2400"/>
              <a:t> стандардних грешака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E5B5-4E8B-4EE0-AB86-C495D04C7FA6}" type="slidenum">
              <a:rPr lang="en-US"/>
              <a:pPr/>
              <a:t>34</a:t>
            </a:fld>
            <a:endParaRPr lang="en-US"/>
          </a:p>
        </p:txBody>
      </p:sp>
      <p:sp>
        <p:nvSpPr>
          <p:cNvPr id="90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Поређење две пропорције</a:t>
            </a:r>
            <a:endParaRPr lang="sr-Latn-CS"/>
          </a:p>
        </p:txBody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000"/>
              <a:t>Заједничку пропорцију из података процењујемо </a:t>
            </a:r>
            <a:r>
              <a:rPr lang="sr-Cyrl-CS" sz="3000"/>
              <a:t>преко</a:t>
            </a:r>
            <a:r>
              <a:rPr lang="sr-Latn-CS" sz="3000"/>
              <a:t> </a:t>
            </a:r>
            <a:endParaRPr lang="sr-Cyrl-CS" sz="3000"/>
          </a:p>
          <a:p>
            <a:pPr>
              <a:spcBef>
                <a:spcPct val="60000"/>
              </a:spcBef>
              <a:buFontTx/>
              <a:buNone/>
            </a:pPr>
            <a:r>
              <a:rPr lang="sr-Cyrl-CS" sz="3000" i="1"/>
              <a:t>                          </a:t>
            </a:r>
            <a:r>
              <a:rPr lang="sr-Latn-CS" sz="3000" i="1"/>
              <a:t>p</a:t>
            </a:r>
            <a:r>
              <a:rPr lang="sr-Latn-CS" sz="3000" baseline="-25000"/>
              <a:t>1</a:t>
            </a:r>
            <a:r>
              <a:rPr lang="sr-Latn-CS" sz="3000"/>
              <a:t> = </a:t>
            </a:r>
            <a:r>
              <a:rPr lang="sr-Latn-CS" sz="3000" i="1"/>
              <a:t>r</a:t>
            </a:r>
            <a:r>
              <a:rPr lang="sr-Latn-CS" sz="3000" baseline="-25000"/>
              <a:t>1</a:t>
            </a:r>
            <a:r>
              <a:rPr lang="sr-Latn-CS" sz="3000"/>
              <a:t>/</a:t>
            </a:r>
            <a:r>
              <a:rPr lang="sr-Latn-CS" sz="3000" i="1"/>
              <a:t>n</a:t>
            </a:r>
            <a:r>
              <a:rPr lang="sr-Cyrl-CS" sz="3000" baseline="-25000"/>
              <a:t>1</a:t>
            </a:r>
            <a:r>
              <a:rPr lang="sr-Cyrl-CS" sz="3000"/>
              <a:t> и </a:t>
            </a:r>
            <a:r>
              <a:rPr lang="sr-Latn-CS" sz="3000" i="1"/>
              <a:t>p</a:t>
            </a:r>
            <a:r>
              <a:rPr lang="sr-Latn-CS" sz="3000" baseline="-25000"/>
              <a:t>2</a:t>
            </a:r>
            <a:r>
              <a:rPr lang="sr-Latn-CS" sz="3000"/>
              <a:t> = </a:t>
            </a:r>
            <a:r>
              <a:rPr lang="sr-Latn-CS" sz="3000" i="1"/>
              <a:t>r</a:t>
            </a:r>
            <a:r>
              <a:rPr lang="sr-Latn-CS" sz="3000" baseline="-25000"/>
              <a:t>2</a:t>
            </a:r>
            <a:r>
              <a:rPr lang="sr-Latn-CS" sz="3000"/>
              <a:t>/</a:t>
            </a:r>
            <a:r>
              <a:rPr lang="sr-Latn-CS" sz="3000" i="1"/>
              <a:t>n</a:t>
            </a:r>
            <a:r>
              <a:rPr lang="sr-Latn-CS" sz="3000" baseline="-25000"/>
              <a:t>2</a:t>
            </a:r>
            <a:r>
              <a:rPr lang="sr-Latn-CS" sz="3000"/>
              <a:t> </a:t>
            </a:r>
            <a:endParaRPr lang="sr-Cyrl-CS" sz="3000"/>
          </a:p>
          <a:p>
            <a:r>
              <a:rPr lang="sr-Cyrl-CS" sz="3000"/>
              <a:t>Стандардна грешка ове разлике</a:t>
            </a:r>
            <a:r>
              <a:rPr lang="sr-Latn-CS" sz="3000"/>
              <a:t> </a:t>
            </a:r>
          </a:p>
        </p:txBody>
      </p:sp>
      <p:sp>
        <p:nvSpPr>
          <p:cNvPr id="900100" name="Rectangle 4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00101" name="Object 5"/>
          <p:cNvGraphicFramePr>
            <a:graphicFrameLocks noChangeAspect="1"/>
          </p:cNvGraphicFramePr>
          <p:nvPr/>
        </p:nvGraphicFramePr>
        <p:xfrm>
          <a:off x="1192213" y="2436813"/>
          <a:ext cx="1681162" cy="947737"/>
        </p:xfrm>
        <a:graphic>
          <a:graphicData uri="http://schemas.openxmlformats.org/presentationml/2006/ole">
            <p:oleObj spid="_x0000_s900101" name="Equation" r:id="rId4" imgW="672808" imgH="380835" progId="Equation.3">
              <p:embed/>
            </p:oleObj>
          </a:graphicData>
        </a:graphic>
      </p:graphicFrame>
      <p:graphicFrame>
        <p:nvGraphicFramePr>
          <p:cNvPr id="900102" name="Object 6"/>
          <p:cNvGraphicFramePr>
            <a:graphicFrameLocks noChangeAspect="1"/>
          </p:cNvGraphicFramePr>
          <p:nvPr/>
        </p:nvGraphicFramePr>
        <p:xfrm>
          <a:off x="849313" y="3992563"/>
          <a:ext cx="2586037" cy="1006475"/>
        </p:xfrm>
        <a:graphic>
          <a:graphicData uri="http://schemas.openxmlformats.org/presentationml/2006/ole">
            <p:oleObj spid="_x0000_s900102" name="Equation" r:id="rId5" imgW="1079500" imgH="419100" progId="Equation.3">
              <p:embed/>
            </p:oleObj>
          </a:graphicData>
        </a:graphic>
      </p:graphicFrame>
      <p:graphicFrame>
        <p:nvGraphicFramePr>
          <p:cNvPr id="900103" name="Object 7"/>
          <p:cNvGraphicFramePr>
            <a:graphicFrameLocks noChangeAspect="1"/>
          </p:cNvGraphicFramePr>
          <p:nvPr/>
        </p:nvGraphicFramePr>
        <p:xfrm>
          <a:off x="3865563" y="4010025"/>
          <a:ext cx="2578100" cy="985838"/>
        </p:xfrm>
        <a:graphic>
          <a:graphicData uri="http://schemas.openxmlformats.org/presentationml/2006/ole">
            <p:oleObj spid="_x0000_s900103" name="Equation" r:id="rId6" imgW="1091726" imgH="418918" progId="Equation.3">
              <p:embed/>
            </p:oleObj>
          </a:graphicData>
        </a:graphic>
      </p:graphicFrame>
      <p:graphicFrame>
        <p:nvGraphicFramePr>
          <p:cNvPr id="900104" name="Object 8"/>
          <p:cNvGraphicFramePr>
            <a:graphicFrameLocks noChangeAspect="1"/>
          </p:cNvGraphicFramePr>
          <p:nvPr/>
        </p:nvGraphicFramePr>
        <p:xfrm>
          <a:off x="1058863" y="5192713"/>
          <a:ext cx="5240337" cy="733425"/>
        </p:xfrm>
        <a:graphic>
          <a:graphicData uri="http://schemas.openxmlformats.org/presentationml/2006/ole">
            <p:oleObj spid="_x0000_s900104" name="Equation" r:id="rId7" imgW="1968500" imgH="279400" progId="Equation.3">
              <p:embed/>
            </p:oleObj>
          </a:graphicData>
        </a:graphic>
      </p:graphicFrame>
      <p:sp>
        <p:nvSpPr>
          <p:cNvPr id="900105" name="Rectangle 9"/>
          <p:cNvSpPr>
            <a:spLocks noChangeArrowheads="1"/>
          </p:cNvSpPr>
          <p:nvPr/>
        </p:nvSpPr>
        <p:spPr bwMode="auto">
          <a:xfrm>
            <a:off x="0" y="3206750"/>
            <a:ext cx="1098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sr-Cyrl-CS" sz="1000">
                <a:solidFill>
                  <a:srgbClr val="0A0905"/>
                </a:solidFill>
                <a:ea typeface="Times New Roman" pitchFamily="18" charset="0"/>
                <a:cs typeface="Arial" charset="0"/>
              </a:rPr>
              <a:t>	</a:t>
            </a:r>
            <a:endParaRPr lang="sr-Cyrl-CS">
              <a:ea typeface="Times New Roman" pitchFamily="18" charset="0"/>
              <a:cs typeface="Arial" charset="0"/>
            </a:endParaRPr>
          </a:p>
        </p:txBody>
      </p:sp>
      <p:sp>
        <p:nvSpPr>
          <p:cNvPr id="900106" name="Rectangle 10"/>
          <p:cNvSpPr>
            <a:spLocks noChangeArrowheads="1"/>
          </p:cNvSpPr>
          <p:nvPr/>
        </p:nvSpPr>
        <p:spPr bwMode="auto">
          <a:xfrm>
            <a:off x="0" y="3870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sr-Latn-CS"/>
          </a:p>
        </p:txBody>
      </p:sp>
      <p:sp>
        <p:nvSpPr>
          <p:cNvPr id="900107" name="Rectangle 11"/>
          <p:cNvSpPr>
            <a:spLocks noChangeArrowheads="1"/>
          </p:cNvSpPr>
          <p:nvPr/>
        </p:nvSpPr>
        <p:spPr bwMode="auto">
          <a:xfrm>
            <a:off x="0" y="4146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071D2-3339-43B6-A279-4EC6518DEDFF}" type="slidenum">
              <a:rPr lang="en-US"/>
              <a:pPr/>
              <a:t>35</a:t>
            </a:fld>
            <a:endParaRPr lang="en-US"/>
          </a:p>
        </p:txBody>
      </p:sp>
      <p:sp>
        <p:nvSpPr>
          <p:cNvPr id="90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Поређење две пропорције</a:t>
            </a:r>
            <a:endParaRPr lang="sr-Latn-CS"/>
          </a:p>
        </p:txBody>
      </p:sp>
      <p:sp>
        <p:nvSpPr>
          <p:cNvPr id="902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79550"/>
            <a:ext cx="8229600" cy="4725988"/>
          </a:xfrm>
        </p:spPr>
        <p:txBody>
          <a:bodyPr/>
          <a:lstStyle/>
          <a:p>
            <a:endParaRPr lang="sr-Cyrl-CS"/>
          </a:p>
          <a:p>
            <a:endParaRPr lang="sr-Cyrl-CS"/>
          </a:p>
          <a:p>
            <a:r>
              <a:rPr lang="sr-Cyrl-CS"/>
              <a:t>Т</a:t>
            </a:r>
            <a:r>
              <a:rPr lang="pl-PL"/>
              <a:t>ест статистик</a:t>
            </a:r>
            <a:r>
              <a:rPr lang="sr-Cyrl-CS"/>
              <a:t>а је</a:t>
            </a:r>
          </a:p>
          <a:p>
            <a:endParaRPr lang="sr-Cyrl-CS"/>
          </a:p>
          <a:p>
            <a:endParaRPr lang="sr-Cyrl-CS"/>
          </a:p>
          <a:p>
            <a:endParaRPr lang="sr-Cyrl-CS"/>
          </a:p>
          <a:p>
            <a:r>
              <a:rPr lang="sr-Cyrl-CS"/>
              <a:t>По нултој хипотези ово има средину нула</a:t>
            </a:r>
            <a:endParaRPr lang="sr-Latn-CS"/>
          </a:p>
        </p:txBody>
      </p:sp>
      <p:sp>
        <p:nvSpPr>
          <p:cNvPr id="902148" name="Rectangle 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02149" name="Object 5"/>
          <p:cNvGraphicFramePr>
            <a:graphicFrameLocks noChangeAspect="1"/>
          </p:cNvGraphicFramePr>
          <p:nvPr/>
        </p:nvGraphicFramePr>
        <p:xfrm>
          <a:off x="862013" y="1474788"/>
          <a:ext cx="7389812" cy="1071562"/>
        </p:xfrm>
        <a:graphic>
          <a:graphicData uri="http://schemas.openxmlformats.org/presentationml/2006/ole">
            <p:oleObj spid="_x0000_s902149" name="Equation" r:id="rId4" imgW="3149600" imgH="457200" progId="Equation.3">
              <p:embed/>
            </p:oleObj>
          </a:graphicData>
        </a:graphic>
      </p:graphicFrame>
      <p:sp>
        <p:nvSpPr>
          <p:cNvPr id="902150" name="Rectangle 6"/>
          <p:cNvSpPr>
            <a:spLocks noChangeArrowheads="1"/>
          </p:cNvSpPr>
          <p:nvPr/>
        </p:nvSpPr>
        <p:spPr bwMode="auto">
          <a:xfrm>
            <a:off x="0" y="3109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02151" name="Object 7"/>
          <p:cNvGraphicFramePr>
            <a:graphicFrameLocks noChangeAspect="1"/>
          </p:cNvGraphicFramePr>
          <p:nvPr/>
        </p:nvGraphicFramePr>
        <p:xfrm>
          <a:off x="887413" y="3409950"/>
          <a:ext cx="4989512" cy="1512888"/>
        </p:xfrm>
        <a:graphic>
          <a:graphicData uri="http://schemas.openxmlformats.org/presentationml/2006/ole">
            <p:oleObj spid="_x0000_s902151" name="Equation" r:id="rId5" imgW="2108200" imgH="6350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52E51-E2EB-4EF4-BD8D-ADBF9C9292A9}" type="slidenum">
              <a:rPr lang="en-US"/>
              <a:pPr/>
              <a:t>36</a:t>
            </a:fld>
            <a:endParaRPr lang="en-US"/>
          </a:p>
        </p:txBody>
      </p:sp>
      <p:sp>
        <p:nvSpPr>
          <p:cNvPr id="90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Kашаљ током дана или ноћи </a:t>
            </a:r>
            <a:r>
              <a:rPr lang="sr-Cyrl-CS" sz="2600"/>
              <a:t>код деце која имају</a:t>
            </a:r>
            <a:r>
              <a:rPr lang="sr-Latn-CS" sz="2600"/>
              <a:t> 14 година и бронхитис пре 5-</a:t>
            </a:r>
            <a:r>
              <a:rPr lang="sr-Cyrl-CS" sz="2600"/>
              <a:t>т</a:t>
            </a:r>
            <a:r>
              <a:rPr lang="sr-Latn-CS" sz="2600"/>
              <a:t>е године</a:t>
            </a:r>
            <a:r>
              <a:rPr lang="sr-Cyrl-CS" sz="2600"/>
              <a:t> живота </a:t>
            </a:r>
            <a:endParaRPr lang="sr-Latn-CS" sz="2600"/>
          </a:p>
        </p:txBody>
      </p:sp>
      <p:graphicFrame>
        <p:nvGraphicFramePr>
          <p:cNvPr id="904195" name="Object 3"/>
          <p:cNvGraphicFramePr>
            <a:graphicFrameLocks noChangeAspect="1"/>
          </p:cNvGraphicFramePr>
          <p:nvPr>
            <p:ph idx="1"/>
          </p:nvPr>
        </p:nvGraphicFramePr>
        <p:xfrm>
          <a:off x="690563" y="1493838"/>
          <a:ext cx="7964487" cy="4633912"/>
        </p:xfrm>
        <a:graphic>
          <a:graphicData uri="http://schemas.openxmlformats.org/presentationml/2006/ole">
            <p:oleObj spid="_x0000_s904195" name="Document" r:id="rId4" imgW="6077641" imgH="2891398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D7D0-5BFB-47B3-AFB5-F7CE78BD25D6}" type="slidenum">
              <a:rPr lang="en-US"/>
              <a:pPr/>
              <a:t>37</a:t>
            </a:fld>
            <a:endParaRPr lang="en-US"/>
          </a:p>
        </p:txBody>
      </p:sp>
      <p:sp>
        <p:nvSpPr>
          <p:cNvPr id="90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Поређење две пропорције</a:t>
            </a:r>
            <a:endParaRPr lang="sr-Latn-CS"/>
          </a:p>
        </p:txBody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sr-Cyrl-CS" sz="2800"/>
              <a:t>Имали смо 273 деце са историјом бронхитиса пре 5 године живота</a:t>
            </a:r>
          </a:p>
          <a:p>
            <a:pPr lvl="1">
              <a:lnSpc>
                <a:spcPct val="95000"/>
              </a:lnSpc>
            </a:pPr>
            <a:r>
              <a:rPr lang="sr-Cyrl-CS" sz="2400"/>
              <a:t>од којих је 26 деце било пријављено да кашље ноћу или дању у 14 години</a:t>
            </a:r>
          </a:p>
          <a:p>
            <a:pPr>
              <a:lnSpc>
                <a:spcPct val="95000"/>
              </a:lnSpc>
            </a:pPr>
            <a:r>
              <a:rPr lang="sr-Cyrl-CS" sz="2800"/>
              <a:t>Имали смо 1046 деце која нису имала бронхитис пре 5 године</a:t>
            </a:r>
          </a:p>
          <a:p>
            <a:pPr lvl="1">
              <a:lnSpc>
                <a:spcPct val="95000"/>
              </a:lnSpc>
            </a:pPr>
            <a:r>
              <a:rPr lang="sr-Cyrl-CS" sz="2400"/>
              <a:t>од којих је 44 било пријављено да кашље током ноћи или дана у 14 години</a:t>
            </a:r>
          </a:p>
          <a:p>
            <a:pPr>
              <a:lnSpc>
                <a:spcPct val="95000"/>
              </a:lnSpc>
            </a:pPr>
            <a:r>
              <a:rPr lang="sr-Cyrl-CS" sz="2800"/>
              <a:t>Нулта хипотеза</a:t>
            </a:r>
          </a:p>
          <a:p>
            <a:pPr lvl="1">
              <a:lnSpc>
                <a:spcPct val="95000"/>
              </a:lnSpc>
            </a:pPr>
            <a:r>
              <a:rPr lang="sr-Cyrl-CS" sz="2400"/>
              <a:t>преваленца симптома је иста у обе популације</a:t>
            </a:r>
          </a:p>
          <a:p>
            <a:pPr lvl="1">
              <a:lnSpc>
                <a:spcPct val="95000"/>
              </a:lnSpc>
            </a:pPr>
            <a:r>
              <a:rPr lang="sr-Cyrl-CS" sz="2400"/>
              <a:t>алтернативна хипотеза је да није</a:t>
            </a:r>
            <a:r>
              <a:rPr lang="sr-Latn-CS" sz="2400"/>
              <a:t> </a:t>
            </a:r>
            <a:r>
              <a:rPr lang="sr-Cyrl-CS" sz="2400"/>
              <a:t>иста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F072E-5326-4576-AE44-56E1B37C7319}" type="slidenum">
              <a:rPr lang="en-US"/>
              <a:pPr/>
              <a:t>38</a:t>
            </a:fld>
            <a:endParaRPr lang="en-US"/>
          </a:p>
        </p:txBody>
      </p:sp>
      <p:sp>
        <p:nvSpPr>
          <p:cNvPr id="90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Поређење две пропорције</a:t>
            </a:r>
            <a:endParaRPr lang="sr-Latn-CS"/>
          </a:p>
        </p:txBody>
      </p:sp>
      <p:graphicFrame>
        <p:nvGraphicFramePr>
          <p:cNvPr id="908291" name="Object 3"/>
          <p:cNvGraphicFramePr>
            <a:graphicFrameLocks noChangeAspect="1"/>
          </p:cNvGraphicFramePr>
          <p:nvPr>
            <p:ph idx="1"/>
          </p:nvPr>
        </p:nvGraphicFramePr>
        <p:xfrm>
          <a:off x="114300" y="1698625"/>
          <a:ext cx="8982075" cy="4306888"/>
        </p:xfrm>
        <a:graphic>
          <a:graphicData uri="http://schemas.openxmlformats.org/presentationml/2006/ole">
            <p:oleObj spid="_x0000_s908291" name="Document" r:id="rId4" imgW="5753279" imgH="2323702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47-BA08-4158-AAC4-C0E1EAC11D66}" type="slidenum">
              <a:rPr lang="en-US"/>
              <a:pPr/>
              <a:t>39</a:t>
            </a:fld>
            <a:endParaRPr lang="en-US"/>
          </a:p>
        </p:txBody>
      </p:sp>
      <p:sp>
        <p:nvSpPr>
          <p:cNvPr id="91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Поређење две пропорције</a:t>
            </a:r>
            <a:endParaRPr lang="sr-Latn-CS"/>
          </a:p>
        </p:txBody>
      </p:sp>
      <p:graphicFrame>
        <p:nvGraphicFramePr>
          <p:cNvPr id="910339" name="Object 3"/>
          <p:cNvGraphicFramePr>
            <a:graphicFrameLocks noChangeAspect="1"/>
          </p:cNvGraphicFramePr>
          <p:nvPr>
            <p:ph idx="1"/>
          </p:nvPr>
        </p:nvGraphicFramePr>
        <p:xfrm>
          <a:off x="1323975" y="1358900"/>
          <a:ext cx="6376988" cy="5084763"/>
        </p:xfrm>
        <a:graphic>
          <a:graphicData uri="http://schemas.openxmlformats.org/presentationml/2006/ole">
            <p:oleObj spid="_x0000_s910339" name="Document" r:id="rId4" imgW="6500533" imgH="5183422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09D9B-0EE3-4649-9B44-AF82395EF3D6}" type="slidenum">
              <a:rPr lang="en-US"/>
              <a:pPr/>
              <a:t>4</a:t>
            </a:fld>
            <a:endParaRPr lang="en-US"/>
          </a:p>
        </p:txBody>
      </p:sp>
      <p:sp>
        <p:nvSpPr>
          <p:cNvPr id="83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Тестирање хипотезе</a:t>
            </a:r>
            <a:endParaRPr lang="sr-Latn-CS"/>
          </a:p>
        </p:txBody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17650"/>
            <a:ext cx="8229600" cy="4725988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sr-Cyrl-CS" sz="2600"/>
              <a:t>Пр</a:t>
            </a:r>
            <a:r>
              <a:rPr lang="sr-Latn-CS" sz="2600"/>
              <a:t>етпостављамо да у популацији не постоји разлика између два лечења</a:t>
            </a:r>
            <a:endParaRPr lang="sr-Cyrl-CS" sz="2600"/>
          </a:p>
          <a:p>
            <a:pPr>
              <a:lnSpc>
                <a:spcPct val="95000"/>
              </a:lnSpc>
            </a:pPr>
            <a:r>
              <a:rPr lang="sr-Latn-CS" sz="2600"/>
              <a:t>Хипотеза ''не-разлике'' или ''не-ефекта'' у популацији назива се </a:t>
            </a:r>
            <a:r>
              <a:rPr lang="sr-Latn-CS" sz="2600" b="1"/>
              <a:t>нулта хипотеза</a:t>
            </a:r>
            <a:r>
              <a:rPr lang="sr-Cyrl-CS" sz="2600"/>
              <a:t> (</a:t>
            </a:r>
            <a:r>
              <a:rPr lang="sr-Latn-CS" sz="2600" b="1"/>
              <a:t>null hypothesis</a:t>
            </a:r>
            <a:r>
              <a:rPr lang="sr-Cyrl-CS" sz="2600"/>
              <a:t>)</a:t>
            </a:r>
          </a:p>
          <a:p>
            <a:pPr>
              <a:lnSpc>
                <a:spcPct val="95000"/>
              </a:lnSpc>
            </a:pPr>
            <a:r>
              <a:rPr lang="sr-Cyrl-CS" sz="2600" b="1" i="1"/>
              <a:t>Ал</a:t>
            </a:r>
            <a:r>
              <a:rPr lang="sr-Latn-CS" sz="2600" b="1" i="1"/>
              <a:t>тернативна хипотеза</a:t>
            </a:r>
            <a:r>
              <a:rPr lang="sr-Latn-CS" sz="2600"/>
              <a:t> </a:t>
            </a:r>
            <a:r>
              <a:rPr lang="sr-Cyrl-CS" sz="2600"/>
              <a:t>је </a:t>
            </a:r>
            <a:r>
              <a:rPr lang="sr-Latn-CS" sz="2600"/>
              <a:t>да постоји разлика између лечења у једном или другом правцу</a:t>
            </a:r>
            <a:endParaRPr lang="sr-Cyrl-CS" sz="2600"/>
          </a:p>
          <a:p>
            <a:pPr lvl="1">
              <a:lnSpc>
                <a:spcPct val="95000"/>
              </a:lnSpc>
            </a:pPr>
            <a:r>
              <a:rPr lang="sr-Cyrl-CS" sz="2200"/>
              <a:t>а</a:t>
            </a:r>
            <a:r>
              <a:rPr lang="sr-Latn-CS" sz="2200"/>
              <a:t>ко је вероватноћа велика, подаци се подударају са нултом хипотезом</a:t>
            </a:r>
            <a:endParaRPr lang="sr-Cyrl-CS" sz="2200"/>
          </a:p>
          <a:p>
            <a:pPr lvl="1">
              <a:lnSpc>
                <a:spcPct val="95000"/>
              </a:lnSpc>
            </a:pPr>
            <a:r>
              <a:rPr lang="sr-Latn-CS" sz="2200"/>
              <a:t>ако је мала, мала је вероватноћа да ће подаци расти, ако је нулта хипотеза тачна и и докази су у корист алтернативне хипотезе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5959C-31C8-4D2C-A66A-2CD023C18D7F}" type="slidenum">
              <a:rPr lang="en-US"/>
              <a:pPr/>
              <a:t>40</a:t>
            </a:fld>
            <a:endParaRPr lang="en-US"/>
          </a:p>
        </p:txBody>
      </p:sp>
      <p:sp>
        <p:nvSpPr>
          <p:cNvPr id="91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Поређење две пропорције</a:t>
            </a:r>
            <a:endParaRPr lang="sr-Latn-CS"/>
          </a:p>
        </p:txBody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Из табеле </a:t>
            </a:r>
            <a:r>
              <a:rPr lang="pl-PL"/>
              <a:t>Нормалне расподеле вероватноћа такве крајње вредности </a:t>
            </a:r>
            <a:r>
              <a:rPr lang="sr-Cyrl-CS"/>
              <a:t>је </a:t>
            </a:r>
            <a:r>
              <a:rPr lang="pl-PL"/>
              <a:t>мања од 0.01</a:t>
            </a:r>
            <a:endParaRPr lang="sr-Cyrl-CS"/>
          </a:p>
          <a:p>
            <a:pPr lvl="1"/>
            <a:r>
              <a:rPr lang="pl-PL"/>
              <a:t>подаци нису </a:t>
            </a:r>
            <a:r>
              <a:rPr lang="sr-Cyrl-CS"/>
              <a:t>конзистентни </a:t>
            </a:r>
            <a:r>
              <a:rPr lang="pl-PL"/>
              <a:t>са нултом хипотезом</a:t>
            </a:r>
            <a:endParaRPr lang="sr-Cyrl-CS"/>
          </a:p>
          <a:p>
            <a:r>
              <a:rPr lang="sr-Cyrl-CS"/>
              <a:t>Д</a:t>
            </a:r>
            <a:r>
              <a:rPr lang="pl-PL"/>
              <a:t>еца која имају историју бронхитиса пре </a:t>
            </a:r>
            <a:r>
              <a:rPr lang="sr-Cyrl-CS"/>
              <a:t>5 године вероватно ће </a:t>
            </a:r>
            <a:r>
              <a:rPr lang="pl-PL"/>
              <a:t>бити</a:t>
            </a:r>
            <a:endParaRPr lang="sr-Cyrl-CS"/>
          </a:p>
          <a:p>
            <a:pPr lvl="1"/>
            <a:r>
              <a:rPr lang="pl-PL"/>
              <a:t>пријављена да кашљу током дана или </a:t>
            </a:r>
            <a:r>
              <a:rPr lang="sr-Cyrl-CS"/>
              <a:t>ноћи </a:t>
            </a:r>
            <a:r>
              <a:rPr lang="pl-PL"/>
              <a:t>у 14 годин</a:t>
            </a:r>
            <a:r>
              <a:rPr lang="sr-Cyrl-CS"/>
              <a:t>и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428E-4DF3-4EB2-942B-ECFE08BFC5ED}" type="slidenum">
              <a:rPr lang="en-US"/>
              <a:pPr/>
              <a:t>41</a:t>
            </a:fld>
            <a:endParaRPr lang="en-US"/>
          </a:p>
        </p:txBody>
      </p:sp>
      <p:sp>
        <p:nvSpPr>
          <p:cNvPr id="91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Поређење две пропорције</a:t>
            </a:r>
            <a:endParaRPr lang="sr-Latn-CS"/>
          </a:p>
        </p:txBody>
      </p:sp>
      <p:sp>
        <p:nvSpPr>
          <p:cNvPr id="91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lnSpc>
                <a:spcPct val="95000"/>
              </a:lnSpc>
            </a:pPr>
            <a:r>
              <a:rPr lang="sr-Cyrl-CS" sz="2000"/>
              <a:t>С</a:t>
            </a:r>
            <a:r>
              <a:rPr lang="pl-PL" sz="2000"/>
              <a:t>тандардна грешка која је коришћена овде није иста као она у </a:t>
            </a:r>
            <a:r>
              <a:rPr lang="sr-Cyrl-CS" sz="2000"/>
              <a:t>делу ''Поређење две пропорције'' </a:t>
            </a:r>
          </a:p>
          <a:p>
            <a:pPr marL="800100" lvl="1" indent="-342900">
              <a:lnSpc>
                <a:spcPct val="95000"/>
              </a:lnSpc>
            </a:pPr>
            <a:r>
              <a:rPr lang="sr-Cyrl-CS" sz="1800"/>
              <a:t>где смо вршили поређење две пропорције у условима Нормалне расподеле</a:t>
            </a:r>
          </a:p>
          <a:p>
            <a:pPr marL="800100" lvl="1" indent="-342900">
              <a:lnSpc>
                <a:spcPct val="95000"/>
              </a:lnSpc>
            </a:pPr>
            <a:r>
              <a:rPr lang="sr-Cyrl-CS" sz="1800"/>
              <a:t>ј</a:t>
            </a:r>
            <a:r>
              <a:rPr lang="pl-PL" sz="1800"/>
              <a:t>едино је тачна ако је нулта хипотеза </a:t>
            </a:r>
            <a:r>
              <a:rPr lang="sr-Cyrl-CS" sz="1800"/>
              <a:t>истинита</a:t>
            </a:r>
          </a:p>
          <a:p>
            <a:pPr marL="381000" indent="-381000">
              <a:lnSpc>
                <a:spcPct val="95000"/>
              </a:lnSpc>
            </a:pPr>
            <a:r>
              <a:rPr lang="pl-PL" sz="2000"/>
              <a:t>Формула </a:t>
            </a:r>
            <a:r>
              <a:rPr lang="sr-Cyrl-CS" sz="2000"/>
              <a:t>из дела</a:t>
            </a:r>
            <a:r>
              <a:rPr lang="pl-PL" sz="2000"/>
              <a:t> </a:t>
            </a:r>
            <a:r>
              <a:rPr lang="sr-Cyrl-CS" sz="2000"/>
              <a:t>''Поређење две пропорције''</a:t>
            </a:r>
            <a:r>
              <a:rPr lang="pl-PL" sz="2000"/>
              <a:t> треба  </a:t>
            </a:r>
            <a:r>
              <a:rPr lang="sr-Cyrl-CS" sz="2000"/>
              <a:t>да се </a:t>
            </a:r>
            <a:r>
              <a:rPr lang="pl-PL" sz="2000"/>
              <a:t>користи да се израчуна интервал поверењ</a:t>
            </a:r>
            <a:r>
              <a:rPr lang="sr-Cyrl-CS" sz="2000"/>
              <a:t>а</a:t>
            </a:r>
          </a:p>
          <a:p>
            <a:pPr marL="381000" indent="-381000">
              <a:lnSpc>
                <a:spcPct val="95000"/>
              </a:lnSpc>
            </a:pPr>
            <a:endParaRPr lang="sr-Cyrl-CS" sz="2000"/>
          </a:p>
          <a:p>
            <a:pPr marL="381000" indent="-381000">
              <a:lnSpc>
                <a:spcPct val="95000"/>
              </a:lnSpc>
            </a:pPr>
            <a:r>
              <a:rPr lang="sr-Cyrl-CS" sz="2000"/>
              <a:t>С</a:t>
            </a:r>
            <a:r>
              <a:rPr lang="pl-PL" sz="2000"/>
              <a:t>тандардна грешка која је коришћена за тестирање није иста као она која је коришћена за </a:t>
            </a:r>
            <a:r>
              <a:rPr lang="sr-Cyrl-CS" sz="2000"/>
              <a:t>предвиђање</a:t>
            </a:r>
            <a:r>
              <a:rPr lang="pl-PL" sz="2000"/>
              <a:t>, као што је био случај са поређењем две средине</a:t>
            </a:r>
            <a:endParaRPr lang="sr-Cyrl-CS" sz="2000"/>
          </a:p>
          <a:p>
            <a:pPr marL="381000" indent="-381000">
              <a:lnSpc>
                <a:spcPct val="95000"/>
              </a:lnSpc>
            </a:pPr>
            <a:r>
              <a:rPr lang="pl-PL" sz="2000"/>
              <a:t>Mогуће је да тест </a:t>
            </a:r>
            <a:r>
              <a:rPr lang="sr-Cyrl-CS" sz="2000"/>
              <a:t>буде </a:t>
            </a:r>
            <a:r>
              <a:rPr lang="pl-PL" sz="2000"/>
              <a:t>значај</a:t>
            </a:r>
            <a:r>
              <a:rPr lang="sr-Cyrl-CS" sz="2000"/>
              <a:t>ан </a:t>
            </a:r>
            <a:r>
              <a:rPr lang="pl-PL" sz="2000"/>
              <a:t>и </a:t>
            </a:r>
            <a:endParaRPr lang="sr-Cyrl-CS" sz="2000"/>
          </a:p>
          <a:p>
            <a:pPr marL="800100" lvl="1" indent="-342900">
              <a:lnSpc>
                <a:spcPct val="95000"/>
              </a:lnSpc>
            </a:pPr>
            <a:r>
              <a:rPr lang="pl-PL" sz="1800"/>
              <a:t>да интервал поверења укључује нулу</a:t>
            </a:r>
            <a:endParaRPr lang="sr-Cyrl-CS" sz="1800"/>
          </a:p>
          <a:p>
            <a:pPr marL="381000" indent="-381000">
              <a:lnSpc>
                <a:spcPct val="95000"/>
              </a:lnSpc>
            </a:pPr>
            <a:r>
              <a:rPr lang="pl-PL" sz="2000"/>
              <a:t>Интервали поверења и неколико сличних тестова има</a:t>
            </a:r>
            <a:r>
              <a:rPr lang="sr-Cyrl-CS" sz="2000"/>
              <a:t>ју </a:t>
            </a:r>
            <a:r>
              <a:rPr lang="pl-PL" sz="2000"/>
              <a:t>ову особину</a:t>
            </a:r>
          </a:p>
        </p:txBody>
      </p:sp>
      <p:sp>
        <p:nvSpPr>
          <p:cNvPr id="914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14437" name="Object 5"/>
          <p:cNvGraphicFramePr>
            <a:graphicFrameLocks noChangeAspect="1"/>
          </p:cNvGraphicFramePr>
          <p:nvPr/>
        </p:nvGraphicFramePr>
        <p:xfrm>
          <a:off x="6180138" y="3381375"/>
          <a:ext cx="2084387" cy="625475"/>
        </p:xfrm>
        <a:graphic>
          <a:graphicData uri="http://schemas.openxmlformats.org/presentationml/2006/ole">
            <p:oleObj spid="_x0000_s914437" name="Equation" r:id="rId4" imgW="1435100" imgH="4191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Статистичке технике </a:t>
            </a:r>
            <a:r>
              <a:rPr lang="sr-Cyrl-CS" smtClean="0"/>
              <a:t>за поређење група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42</a:t>
            </a:fld>
            <a:endParaRPr lang="en-US"/>
          </a:p>
        </p:txBody>
      </p:sp>
      <p:graphicFrame>
        <p:nvGraphicFramePr>
          <p:cNvPr id="1042434" name="Object 2"/>
          <p:cNvGraphicFramePr>
            <a:graphicFrameLocks noChangeAspect="1"/>
          </p:cNvGraphicFramePr>
          <p:nvPr/>
        </p:nvGraphicFramePr>
        <p:xfrm>
          <a:off x="740833" y="1414991"/>
          <a:ext cx="7827433" cy="5009902"/>
        </p:xfrm>
        <a:graphic>
          <a:graphicData uri="http://schemas.openxmlformats.org/presentationml/2006/ole">
            <p:oleObj spid="_x0000_s1042434" name="Document" r:id="rId3" imgW="5764966" imgH="36893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Статистичке технике </a:t>
            </a:r>
            <a:r>
              <a:rPr lang="sr-Cyrl-CS" smtClean="0"/>
              <a:t>за поређење група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smtClean="0"/>
              <a:t>t-тестови се употребљавају када имате</a:t>
            </a:r>
            <a:endParaRPr lang="sr-Latn-RS" smtClean="0"/>
          </a:p>
          <a:p>
            <a:pPr lvl="1"/>
            <a:r>
              <a:rPr lang="en-US" smtClean="0"/>
              <a:t>само две групе (нпр. мушкарци/ жене) или </a:t>
            </a:r>
            <a:endParaRPr lang="sr-Latn-RS" smtClean="0"/>
          </a:p>
          <a:p>
            <a:pPr lvl="1"/>
            <a:r>
              <a:rPr lang="en-US" smtClean="0"/>
              <a:t>две тачке у времену (нпр. пре интервенције, после интервенције)</a:t>
            </a:r>
          </a:p>
          <a:p>
            <a:pPr lvl="0"/>
            <a:r>
              <a:rPr lang="en-US" smtClean="0"/>
              <a:t>Технике анализе варијансе се употребљавају када имате</a:t>
            </a:r>
            <a:r>
              <a:rPr lang="en-US" i="1" smtClean="0"/>
              <a:t> две или ви</a:t>
            </a:r>
            <a:r>
              <a:rPr lang="sr-Cyrl-RS" i="1" smtClean="0"/>
              <a:t>ш</a:t>
            </a:r>
            <a:r>
              <a:rPr lang="en-US" i="1" smtClean="0"/>
              <a:t>е </a:t>
            </a:r>
            <a:r>
              <a:rPr lang="en-US" smtClean="0"/>
              <a:t>група или тачака у времену</a:t>
            </a:r>
          </a:p>
          <a:p>
            <a:pPr lvl="0"/>
            <a:r>
              <a:rPr lang="en-US" smtClean="0"/>
              <a:t>Технике упарених узорака или поновљених мерења употребљавају се за тестирање</a:t>
            </a:r>
            <a:r>
              <a:rPr lang="en-US" i="1" smtClean="0"/>
              <a:t> истих људи у ви</a:t>
            </a:r>
            <a:r>
              <a:rPr lang="sr-Cyrl-RS" i="1" smtClean="0"/>
              <a:t>ш</a:t>
            </a:r>
            <a:r>
              <a:rPr lang="en-US" i="1" smtClean="0"/>
              <a:t>е наврата,</a:t>
            </a:r>
            <a:r>
              <a:rPr lang="en-US" smtClean="0"/>
              <a:t> или када имате упарене узорке</a:t>
            </a:r>
          </a:p>
          <a:p>
            <a:pPr lvl="0"/>
            <a:r>
              <a:rPr lang="en-US" smtClean="0"/>
              <a:t>Технике анализе различитих група и независних узорака употребљавају се када су субјекти у свим групама</a:t>
            </a:r>
            <a:r>
              <a:rPr lang="en-US" i="1" smtClean="0"/>
              <a:t> различити људи</a:t>
            </a:r>
            <a:r>
              <a:rPr lang="en-US" smtClean="0"/>
              <a:t> (или независни</a:t>
            </a:r>
            <a:r>
              <a:rPr lang="en-US" smtClean="0"/>
              <a:t>)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Статистичке технике </a:t>
            </a:r>
            <a:r>
              <a:rPr lang="sr-Cyrl-CS" smtClean="0"/>
              <a:t>за поређење група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300" smtClean="0"/>
              <a:t>Једнофакторска анализа варијансе се употребљава када имате само једну независну променљиву (нпр. </a:t>
            </a:r>
            <a:r>
              <a:rPr lang="sr-Cyrl-CS" sz="2300" smtClean="0"/>
              <a:t>П</a:t>
            </a:r>
            <a:r>
              <a:rPr lang="en-US" sz="2300" smtClean="0"/>
              <a:t>ол)</a:t>
            </a:r>
          </a:p>
          <a:p>
            <a:pPr lvl="0"/>
            <a:r>
              <a:rPr lang="en-US" sz="2300" smtClean="0"/>
              <a:t>Двофакторска анализа варијансе се употребљава када имате две</a:t>
            </a:r>
            <a:r>
              <a:rPr lang="en-US" sz="2300" i="1" smtClean="0"/>
              <a:t> независне</a:t>
            </a:r>
            <a:r>
              <a:rPr lang="en-US" sz="2300" smtClean="0"/>
              <a:t> променљиве (пол, старосна група)</a:t>
            </a:r>
          </a:p>
          <a:p>
            <a:pPr lvl="0"/>
            <a:r>
              <a:rPr lang="en-US" sz="2300" smtClean="0"/>
              <a:t>Анализа варијансе ви</a:t>
            </a:r>
            <a:r>
              <a:rPr lang="sr-Cyrl-RS" sz="2300" smtClean="0"/>
              <a:t>ш</a:t>
            </a:r>
            <a:r>
              <a:rPr lang="en-US" sz="2300" smtClean="0"/>
              <a:t>е зависних променљивих (мултиваријациона анализа) употребљава се када имате ви</a:t>
            </a:r>
            <a:r>
              <a:rPr lang="sr-Cyrl-RS" sz="2300" smtClean="0"/>
              <a:t>ш</a:t>
            </a:r>
            <a:r>
              <a:rPr lang="en-US" sz="2300" smtClean="0"/>
              <a:t>е</a:t>
            </a:r>
            <a:r>
              <a:rPr lang="en-US" sz="2300" i="1" smtClean="0"/>
              <a:t> зависних</a:t>
            </a:r>
            <a:r>
              <a:rPr lang="en-US" sz="2300" smtClean="0"/>
              <a:t> променљивих (анксиозност, депресија)</a:t>
            </a:r>
          </a:p>
          <a:p>
            <a:pPr lvl="0"/>
            <a:r>
              <a:rPr lang="en-US" sz="2300" smtClean="0"/>
              <a:t>Анализа коваријансе (АНЦОВА) употребљава се када треба статисти</a:t>
            </a:r>
            <a:r>
              <a:rPr lang="sr-Cyrl-RS" sz="2300" smtClean="0"/>
              <a:t>ч</a:t>
            </a:r>
            <a:r>
              <a:rPr lang="en-US" sz="2300" smtClean="0"/>
              <a:t>ки контролисати (уклонити) утицај додатне, реметилачке променљиве која утиче на везу између независне и зависне променљиве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Ниво мерења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За све параметарске приступе претпоставка је да се зависна променљива мери на интервалној скали </a:t>
            </a:r>
            <a:endParaRPr lang="sr-Cyrl-RS" smtClean="0"/>
          </a:p>
          <a:p>
            <a:pPr lvl="1"/>
            <a:r>
              <a:rPr lang="en-GB" smtClean="0"/>
              <a:t>растојања између бројчаних вредности одговарају растојањима између обележја која се мере</a:t>
            </a:r>
            <a:endParaRPr lang="sr-Latn-RS" smtClean="0"/>
          </a:p>
          <a:p>
            <a:r>
              <a:rPr lang="sr-Cyrl-RS" smtClean="0"/>
              <a:t>У</a:t>
            </a:r>
            <a:r>
              <a:rPr lang="en-GB" smtClean="0"/>
              <a:t>потребљава се </a:t>
            </a:r>
            <a:r>
              <a:rPr lang="en-GB" smtClean="0"/>
              <a:t>непрекидна </a:t>
            </a:r>
            <a:r>
              <a:rPr lang="en-GB" smtClean="0"/>
              <a:t>скала, а не дискретне категорије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Случајност узорковања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Параметарске технике заснивају се на претпоставци да су</a:t>
            </a:r>
            <a:endParaRPr lang="sr-Cyrl-RS" smtClean="0"/>
          </a:p>
          <a:p>
            <a:pPr lvl="1"/>
            <a:r>
              <a:rPr lang="en-GB" smtClean="0"/>
              <a:t>резултати добијени из случајног узорка популације</a:t>
            </a:r>
            <a:endParaRPr lang="sr-Cyrl-RS" smtClean="0"/>
          </a:p>
          <a:p>
            <a:r>
              <a:rPr lang="en-GB" smtClean="0"/>
              <a:t>У стварним истраживањима</a:t>
            </a:r>
            <a:endParaRPr lang="sr-Cyrl-RS" smtClean="0"/>
          </a:p>
          <a:p>
            <a:pPr lvl="1"/>
            <a:r>
              <a:rPr lang="en-GB" smtClean="0"/>
              <a:t>та претпоставка често није задовољена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Независност опсервација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Опсервације од којих се састоје подаци морају бити узајамно независне</a:t>
            </a:r>
            <a:endParaRPr lang="sr-Cyrl-RS" smtClean="0"/>
          </a:p>
          <a:p>
            <a:pPr lvl="1"/>
            <a:r>
              <a:rPr lang="en-GB" smtClean="0"/>
              <a:t>ни на једну опсервацију или мерење не сме утицати ниједна друга опсервација или мерење</a:t>
            </a:r>
            <a:endParaRPr lang="sr-Cyrl-RS" smtClean="0"/>
          </a:p>
          <a:p>
            <a:r>
              <a:rPr lang="en-GB" smtClean="0"/>
              <a:t>Кршење ове претпоставке има врло озбиљне последице</a:t>
            </a:r>
            <a:endParaRPr lang="sr-Cyrl-RS" smtClean="0"/>
          </a:p>
          <a:p>
            <a:r>
              <a:rPr lang="en-GB" smtClean="0"/>
              <a:t>У бројним истраживачким ситуацијама, крши се претпоставка о независности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Независност опсервација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mtClean="0"/>
              <a:t>Истраживање учинка студената који раде у паровима или малим групама</a:t>
            </a:r>
            <a:r>
              <a:rPr lang="sr-Cyrl-RS" smtClean="0"/>
              <a:t>.</a:t>
            </a:r>
            <a:endParaRPr lang="en-US" smtClean="0"/>
          </a:p>
          <a:p>
            <a:r>
              <a:rPr lang="en-GB" smtClean="0"/>
              <a:t>Истраживање навика и преференција деце у вези с гледањем ТВ-а, када су деца из исте породице</a:t>
            </a:r>
            <a:endParaRPr lang="en-US" smtClean="0"/>
          </a:p>
          <a:p>
            <a:r>
              <a:rPr lang="en-GB" smtClean="0"/>
              <a:t>Истраживање метода поучавања у учионици и њиховог утицаја на понашање и учинак студената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Независност опсервација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CS" smtClean="0"/>
              <a:t>К</a:t>
            </a:r>
            <a:r>
              <a:rPr lang="sr-Cyrl-RS" smtClean="0"/>
              <a:t>ада се </a:t>
            </a:r>
            <a:r>
              <a:rPr lang="en-GB" smtClean="0"/>
              <a:t>мерења прикупљају у групном окружењу или су субјекти подвргнути неком облику интеракције</a:t>
            </a:r>
            <a:endParaRPr lang="sr-Cyrl-RS" smtClean="0"/>
          </a:p>
          <a:p>
            <a:r>
              <a:rPr lang="sr-Cyrl-RS" smtClean="0"/>
              <a:t>М</a:t>
            </a:r>
            <a:r>
              <a:rPr lang="en-GB" smtClean="0"/>
              <a:t>огу бити потребне специфичније технике, као што је моделовање у ви</a:t>
            </a:r>
            <a:r>
              <a:rPr lang="sr-Cyrl-RS" smtClean="0"/>
              <a:t>ш</a:t>
            </a:r>
            <a:r>
              <a:rPr lang="en-GB" smtClean="0"/>
              <a:t>е нивоа</a:t>
            </a:r>
            <a:endParaRPr lang="sr-Cyrl-RS" smtClean="0"/>
          </a:p>
          <a:p>
            <a:r>
              <a:rPr lang="sr-Cyrl-RS" smtClean="0"/>
              <a:t>У</a:t>
            </a:r>
            <a:r>
              <a:rPr lang="en-GB" smtClean="0"/>
              <a:t>обичајен </a:t>
            </a:r>
            <a:r>
              <a:rPr lang="sr-Cyrl-RS" smtClean="0"/>
              <a:t>приступ</a:t>
            </a:r>
            <a:r>
              <a:rPr lang="en-GB" smtClean="0"/>
              <a:t>у истраживањима која обухватају </a:t>
            </a:r>
            <a:endParaRPr lang="sr-Cyrl-RS" smtClean="0"/>
          </a:p>
          <a:p>
            <a:pPr lvl="1"/>
            <a:r>
              <a:rPr lang="en-GB" smtClean="0"/>
              <a:t>децу у учионици, у шко</a:t>
            </a:r>
            <a:r>
              <a:rPr lang="sr-Cyrl-RS" smtClean="0"/>
              <a:t>л</a:t>
            </a:r>
            <a:r>
              <a:rPr lang="en-GB" smtClean="0"/>
              <a:t>ама, у градовима</a:t>
            </a:r>
            <a:endParaRPr lang="sr-Cyrl-RS" smtClean="0"/>
          </a:p>
          <a:p>
            <a:pPr lvl="1"/>
            <a:r>
              <a:rPr lang="en-GB" smtClean="0"/>
              <a:t>студије с пацијентима, различитим медицинским специјалистима, у ординацији/канцеларији, у граду или земљи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65638-FB20-49EF-8052-90BB9DEDD9EE}" type="slidenum">
              <a:rPr lang="en-US"/>
              <a:pPr/>
              <a:t>5</a:t>
            </a:fld>
            <a:endParaRPr lang="en-US"/>
          </a:p>
        </p:txBody>
      </p:sp>
      <p:sp>
        <p:nvSpPr>
          <p:cNvPr id="84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/>
              <a:t>И</a:t>
            </a:r>
            <a:r>
              <a:rPr lang="sr-Latn-CS" sz="2800"/>
              <a:t>спитивање пронеталола </a:t>
            </a:r>
            <a:r>
              <a:rPr lang="sr-Cyrl-CS" sz="2800"/>
              <a:t>(</a:t>
            </a:r>
            <a:r>
              <a:rPr lang="sr-Latn-CS" sz="2800" i="1"/>
              <a:t>pronethalol</a:t>
            </a:r>
            <a:r>
              <a:rPr lang="sr-Cyrl-CS" sz="2800"/>
              <a:t>) </a:t>
            </a:r>
            <a:r>
              <a:rPr lang="sr-Latn-CS" sz="2800"/>
              <a:t>за превенцију ангине пекторис </a:t>
            </a:r>
            <a:r>
              <a:rPr lang="sr-Cyrl-CS" sz="2800"/>
              <a:t>(</a:t>
            </a:r>
            <a:r>
              <a:rPr lang="sr-Latn-CS" sz="2800" i="1"/>
              <a:t>angina pectoris</a:t>
            </a:r>
            <a:r>
              <a:rPr lang="sr-Cyrl-CS" sz="2800"/>
              <a:t>)</a:t>
            </a:r>
            <a:r>
              <a:rPr lang="sr-Latn-CS" sz="2800"/>
              <a:t> </a:t>
            </a:r>
          </a:p>
        </p:txBody>
      </p:sp>
      <p:graphicFrame>
        <p:nvGraphicFramePr>
          <p:cNvPr id="840707" name="Object 3"/>
          <p:cNvGraphicFramePr>
            <a:graphicFrameLocks noChangeAspect="1"/>
          </p:cNvGraphicFramePr>
          <p:nvPr>
            <p:ph idx="1"/>
          </p:nvPr>
        </p:nvGraphicFramePr>
        <p:xfrm>
          <a:off x="2216150" y="1374775"/>
          <a:ext cx="4862513" cy="4987925"/>
        </p:xfrm>
        <a:graphic>
          <a:graphicData uri="http://schemas.openxmlformats.org/presentationml/2006/ole">
            <p:oleObj spid="_x0000_s840707" name="Document" r:id="rId4" imgW="6077641" imgH="6417810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Нормалност расподеле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b="1" i="1" smtClean="0"/>
              <a:t>Када су узорци довољно велики (преко 30 опсервација)</a:t>
            </a:r>
          </a:p>
          <a:p>
            <a:pPr lvl="1"/>
            <a:r>
              <a:rPr lang="sr-Cyrl-RS" smtClean="0"/>
              <a:t>кршење ове претпоставке не би требало да проузрокује веће проблеме</a:t>
            </a:r>
          </a:p>
          <a:p>
            <a:r>
              <a:rPr lang="sr-Cyrl-RS" smtClean="0"/>
              <a:t>Провера нормалности</a:t>
            </a:r>
          </a:p>
          <a:p>
            <a:pPr lvl="1"/>
            <a:r>
              <a:rPr lang="sr-Cyrl-RS" smtClean="0"/>
              <a:t>помоћу хистограма који се цртају помоћу СПСС-овог менија </a:t>
            </a:r>
            <a:r>
              <a:rPr lang="en-GB" smtClean="0"/>
              <a:t>Graphs</a:t>
            </a:r>
            <a:r>
              <a:rPr lang="sr-Cyrl-RS" smtClean="0"/>
              <a:t> и </a:t>
            </a:r>
          </a:p>
          <a:p>
            <a:pPr lvl="1"/>
            <a:r>
              <a:rPr lang="sr-Cyrl-RS" smtClean="0"/>
              <a:t>преко менија </a:t>
            </a:r>
            <a:r>
              <a:rPr lang="sr-Latn-RS" smtClean="0"/>
              <a:t>Analyze </a:t>
            </a:r>
            <a:r>
              <a:rPr lang="sr-Cyrl-RS" smtClean="0"/>
              <a:t>избором команде </a:t>
            </a:r>
            <a:r>
              <a:rPr lang="sr-Latn-RS" smtClean="0"/>
              <a:t>Descriptive Statistics</a:t>
            </a:r>
            <a:r>
              <a:rPr lang="sr-Cyrl-RS" smtClean="0"/>
              <a:t> и ставке </a:t>
            </a:r>
            <a:r>
              <a:rPr lang="sr-Latn-RS" smtClean="0"/>
              <a:t>Explore</a:t>
            </a:r>
            <a:endParaRPr lang="sr-Cyrl-R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Нормалност расподеле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smtClean="0"/>
              <a:t>Испитивање нормалности расподеле изумели Kolmogorov и Smirnov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51</a:t>
            </a:fld>
            <a:endParaRPr lang="en-US"/>
          </a:p>
        </p:txBody>
      </p:sp>
      <p:graphicFrame>
        <p:nvGraphicFramePr>
          <p:cNvPr id="1043457" name="Object 1"/>
          <p:cNvGraphicFramePr>
            <a:graphicFrameLocks noChangeAspect="1"/>
          </p:cNvGraphicFramePr>
          <p:nvPr/>
        </p:nvGraphicFramePr>
        <p:xfrm>
          <a:off x="327025" y="2862827"/>
          <a:ext cx="10599987" cy="2284906"/>
        </p:xfrm>
        <a:graphic>
          <a:graphicData uri="http://schemas.openxmlformats.org/presentationml/2006/ole">
            <p:oleObj spid="_x0000_s1043457" name="Document" r:id="rId3" imgW="5796569" imgH="12488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Нормалност расподеле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CS" b="1" i="1" smtClean="0"/>
              <a:t>Нормалност се показује статистички незначајним одступањем од нормалности</a:t>
            </a:r>
          </a:p>
          <a:p>
            <a:pPr lvl="1"/>
            <a:r>
              <a:rPr lang="sr-Cyrl-CS" b="1" i="1" smtClean="0"/>
              <a:t>износом </a:t>
            </a:r>
            <a:r>
              <a:rPr lang="sr-Latn-CS" b="1" i="1" smtClean="0"/>
              <a:t>Sig</a:t>
            </a:r>
            <a:r>
              <a:rPr lang="sr-Cyrl-CS" b="1" i="1" smtClean="0"/>
              <a:t>. већим од 0,05</a:t>
            </a:r>
          </a:p>
          <a:p>
            <a:r>
              <a:rPr lang="ru-RU" smtClean="0"/>
              <a:t>Када имамо да </a:t>
            </a:r>
            <a:r>
              <a:rPr lang="ru-RU" b="1" i="1" smtClean="0"/>
              <a:t>мање од</a:t>
            </a:r>
            <a:r>
              <a:rPr lang="sr-Cyrl-CS" b="1" i="1" smtClean="0"/>
              <a:t> 50 </a:t>
            </a:r>
            <a:r>
              <a:rPr lang="ru-RU" b="1" i="1" smtClean="0"/>
              <a:t>слу</a:t>
            </a:r>
            <a:r>
              <a:rPr lang="sr-Cyrl-CS" b="1" i="1" smtClean="0"/>
              <a:t>ч</a:t>
            </a:r>
            <a:r>
              <a:rPr lang="ru-RU" b="1" i="1" smtClean="0"/>
              <a:t>ајева</a:t>
            </a:r>
            <a:r>
              <a:rPr lang="sr-Cyrl-CS" b="1" i="1" smtClean="0"/>
              <a:t> </a:t>
            </a:r>
            <a:r>
              <a:rPr lang="ru-RU" smtClean="0"/>
              <a:t>у</a:t>
            </a:r>
            <a:r>
              <a:rPr lang="sr-Cyrl-CS" smtClean="0"/>
              <a:t>ч</a:t>
            </a:r>
            <a:r>
              <a:rPr lang="ru-RU" smtClean="0"/>
              <a:t>ествује у анализи користе се подаци из десног дела табеле </a:t>
            </a:r>
            <a:r>
              <a:rPr lang="sr-Cyrl-CS" smtClean="0"/>
              <a:t>(</a:t>
            </a:r>
            <a:r>
              <a:rPr lang="en-GB" b="1" i="1" smtClean="0"/>
              <a:t>Shapiro</a:t>
            </a:r>
            <a:r>
              <a:rPr lang="sr-Cyrl-CS" b="1" i="1" smtClean="0"/>
              <a:t>-</a:t>
            </a:r>
            <a:r>
              <a:rPr lang="en-GB" b="1" i="1" smtClean="0"/>
              <a:t>Wilk</a:t>
            </a:r>
            <a:r>
              <a:rPr lang="sr-Cyrl-CS" smtClean="0"/>
              <a:t>)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Хомогеност варијансе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r-Cyrl-RS" smtClean="0"/>
              <a:t>Параметарске технике темеље се на претпоставци да су узорци добијени из популација једнаких варијанси </a:t>
            </a:r>
          </a:p>
          <a:p>
            <a:pPr lvl="1"/>
            <a:r>
              <a:rPr lang="sr-Cyrl-RS" smtClean="0"/>
              <a:t>променљивост резултата у свим групама је једнака</a:t>
            </a:r>
          </a:p>
          <a:p>
            <a:r>
              <a:rPr lang="sr-Cyrl-RS" smtClean="0"/>
              <a:t>За испитивање те хомогености у склопу т-тестова и анализа варијанси, СПСС обавља </a:t>
            </a:r>
            <a:r>
              <a:rPr lang="en-GB" b="1" i="1" smtClean="0"/>
              <a:t>Leven</a:t>
            </a:r>
            <a:r>
              <a:rPr lang="sr-Cyrl-RS" b="1" i="1" smtClean="0"/>
              <a:t>-ов тест једнакости варијанси</a:t>
            </a:r>
          </a:p>
          <a:p>
            <a:r>
              <a:rPr lang="sr-Cyrl-RS" b="1" i="1" smtClean="0"/>
              <a:t>Када добијете значајност мању од 0,05</a:t>
            </a:r>
          </a:p>
          <a:p>
            <a:pPr lvl="1"/>
            <a:r>
              <a:rPr lang="sr-Cyrl-RS" b="1" i="1" smtClean="0"/>
              <a:t>варијансе двеју група нису једнаке и не важи претпоставка о хомогености варијансе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Хомогеност варијансе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mtClean="0"/>
              <a:t>Анализа варијансе је неосетљива на нарушавање ове претпоставке уколико су величине група приближно сличне</a:t>
            </a:r>
          </a:p>
          <a:p>
            <a:pPr lvl="1"/>
            <a:r>
              <a:rPr lang="sr-Cyrl-RS" b="1" i="1" smtClean="0"/>
              <a:t>највећа/најмања = 1,5</a:t>
            </a:r>
            <a:endParaRPr lang="sr-Cyrl-RS" smtClean="0"/>
          </a:p>
          <a:p>
            <a:r>
              <a:rPr lang="sr-Cyrl-RS" smtClean="0"/>
              <a:t>У </a:t>
            </a:r>
            <a:r>
              <a:rPr lang="sr-Latn-RS" smtClean="0"/>
              <a:t>t</a:t>
            </a:r>
            <a:r>
              <a:rPr lang="sr-Cyrl-RS" smtClean="0"/>
              <a:t>-тестовима добијате два низа резултата</a:t>
            </a:r>
          </a:p>
          <a:p>
            <a:pPr lvl="1"/>
            <a:r>
              <a:rPr lang="sr-Cyrl-RS" smtClean="0"/>
              <a:t>један за ситуације у којима претпоставка није нарушена,</a:t>
            </a:r>
          </a:p>
          <a:p>
            <a:pPr lvl="1"/>
            <a:r>
              <a:rPr lang="sr-Cyrl-RS" smtClean="0"/>
              <a:t>други за оне када јесте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Грешка прве врсте, грешка друге врсте и моћ теста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mtClean="0"/>
              <a:t>Када одбацимо нулту хипотезу која је у ствари тачна</a:t>
            </a:r>
            <a:endParaRPr lang="sr-Cyrl-RS" smtClean="0"/>
          </a:p>
          <a:p>
            <a:pPr lvl="1"/>
            <a:r>
              <a:rPr lang="en-GB" smtClean="0"/>
              <a:t>греш</a:t>
            </a:r>
            <a:r>
              <a:rPr lang="sr-Cyrl-RS" smtClean="0"/>
              <a:t>ка</a:t>
            </a:r>
            <a:r>
              <a:rPr lang="en-GB" smtClean="0"/>
              <a:t> прве врсте</a:t>
            </a:r>
            <a:endParaRPr lang="sr-Cyrl-RS" smtClean="0"/>
          </a:p>
          <a:p>
            <a:r>
              <a:rPr lang="sr-Cyrl-RS" smtClean="0"/>
              <a:t>К</a:t>
            </a:r>
            <a:r>
              <a:rPr lang="en-GB" smtClean="0"/>
              <a:t>ада закључимо да између група постоји разлика, а она заправо не постоји </a:t>
            </a:r>
            <a:endParaRPr lang="sr-Cyrl-RS" smtClean="0"/>
          </a:p>
          <a:p>
            <a:r>
              <a:rPr lang="en-GB" smtClean="0"/>
              <a:t>Вероватноћу те грешке минимизирамо тако што изаберемо малу </a:t>
            </a:r>
            <a:r>
              <a:rPr lang="en-GB" smtClean="0"/>
              <a:t>вредност</a:t>
            </a:r>
            <a:endParaRPr lang="sr-Latn-RS" smtClean="0"/>
          </a:p>
          <a:p>
            <a:pPr lvl="1"/>
            <a:r>
              <a:rPr lang="en-GB" smtClean="0"/>
              <a:t>најчешће </a:t>
            </a:r>
            <a:r>
              <a:rPr lang="en-GB" smtClean="0"/>
              <a:t>се користе вредности 0,05 или 0,01 </a:t>
            </a:r>
            <a:endParaRPr lang="sr-Cyrl-RS" smtClean="0"/>
          </a:p>
          <a:p>
            <a:pPr lvl="1"/>
            <a:r>
              <a:rPr lang="en-GB" smtClean="0"/>
              <a:t>свесно ризикујемо да једанпут у 20 односно 100 случајева одбацимо нулту </a:t>
            </a:r>
            <a:r>
              <a:rPr lang="en-GB" smtClean="0"/>
              <a:t>хипотезу</a:t>
            </a:r>
            <a:r>
              <a:rPr lang="sr-Latn-RS" smtClean="0"/>
              <a:t> </a:t>
            </a:r>
            <a:r>
              <a:rPr lang="en-GB" smtClean="0"/>
              <a:t>када </a:t>
            </a:r>
            <a:r>
              <a:rPr lang="en-GB" smtClean="0"/>
              <a:t>је тачна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Грешка прве врсте, грешка друге врсте и моћ теста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mtClean="0"/>
              <a:t>Идеално би било да се помоћу употребљених тестова тачно утврди постоји ли заиста разлика између група </a:t>
            </a:r>
            <a:endParaRPr lang="sr-Cyrl-RS" smtClean="0"/>
          </a:p>
          <a:p>
            <a:r>
              <a:rPr lang="sr-Cyrl-RS" b="1" smtClean="0"/>
              <a:t>М</a:t>
            </a:r>
            <a:r>
              <a:rPr lang="en-GB" b="1" smtClean="0"/>
              <a:t>о</a:t>
            </a:r>
            <a:r>
              <a:rPr lang="sr-Cyrl-RS" b="1" smtClean="0"/>
              <a:t>ћ</a:t>
            </a:r>
            <a:r>
              <a:rPr lang="en-GB" b="1" smtClean="0"/>
              <a:t> теста</a:t>
            </a:r>
            <a:endParaRPr lang="sr-Cyrl-RS" b="1" smtClean="0"/>
          </a:p>
          <a:p>
            <a:pPr lvl="1"/>
            <a:r>
              <a:rPr lang="en-GB" smtClean="0"/>
              <a:t>вероватноћа да се открије постојећа разлика, односно да се не направи грешка II врсте</a:t>
            </a:r>
            <a:endParaRPr lang="sr-Cyrl-RS" smtClean="0"/>
          </a:p>
          <a:p>
            <a:r>
              <a:rPr lang="sr-Cyrl-RS" smtClean="0"/>
              <a:t>К</a:t>
            </a:r>
            <a:r>
              <a:rPr lang="en-GB" smtClean="0"/>
              <a:t>ада су њихове основне претпоставке задовољене, параметарски тестови</a:t>
            </a:r>
            <a:endParaRPr lang="sr-Cyrl-RS" smtClean="0"/>
          </a:p>
          <a:p>
            <a:pPr lvl="1"/>
            <a:r>
              <a:rPr lang="en-GB" smtClean="0"/>
              <a:t>t-тестови, анализа варијансе, итд.</a:t>
            </a:r>
            <a:r>
              <a:rPr lang="sr-Cyrl-RS" smtClean="0"/>
              <a:t> су </a:t>
            </a:r>
            <a:r>
              <a:rPr lang="en-GB" smtClean="0"/>
              <a:t>потенцијално су моћнији од непараметарских тестова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М</a:t>
            </a:r>
            <a:r>
              <a:rPr lang="en-GB" smtClean="0"/>
              <a:t>о</a:t>
            </a:r>
            <a:r>
              <a:rPr lang="sr-Cyrl-RS" smtClean="0"/>
              <a:t>ћ</a:t>
            </a:r>
            <a:r>
              <a:rPr lang="en-GB" smtClean="0"/>
              <a:t> теста</a:t>
            </a:r>
            <a:endParaRPr lang="sr-Cyrl-R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Cyrl-RS" smtClean="0"/>
              <a:t>В</a:t>
            </a:r>
            <a:r>
              <a:rPr lang="en-US" smtClean="0"/>
              <a:t>еличина узорка</a:t>
            </a:r>
          </a:p>
          <a:p>
            <a:pPr lvl="0"/>
            <a:r>
              <a:rPr lang="sr-Cyrl-RS" smtClean="0"/>
              <a:t>В</a:t>
            </a:r>
            <a:r>
              <a:rPr lang="en-US" smtClean="0"/>
              <a:t>еличина утицаја истраживане разлике изме</a:t>
            </a:r>
            <a:r>
              <a:rPr lang="sr-Cyrl-RS" smtClean="0"/>
              <a:t>ђ</a:t>
            </a:r>
            <a:r>
              <a:rPr lang="en-US" smtClean="0"/>
              <a:t>у група</a:t>
            </a:r>
            <a:endParaRPr lang="sr-Cyrl-RS" smtClean="0"/>
          </a:p>
          <a:p>
            <a:pPr lvl="1"/>
            <a:r>
              <a:rPr lang="en-US" smtClean="0"/>
              <a:t>тј. утицаја независне променљиве</a:t>
            </a:r>
          </a:p>
          <a:p>
            <a:pPr lvl="0"/>
            <a:r>
              <a:rPr lang="sr-Cyrl-RS" smtClean="0"/>
              <a:t>А</a:t>
            </a:r>
            <a:r>
              <a:rPr lang="en-US" smtClean="0"/>
              <a:t>лфа ниво (ризик грешке I врсте) који је задао истраживач</a:t>
            </a:r>
            <a:endParaRPr lang="sr-Cyrl-RS" smtClean="0"/>
          </a:p>
          <a:p>
            <a:pPr lvl="1"/>
            <a:r>
              <a:rPr lang="en-US" smtClean="0"/>
              <a:t>нпр. 0,05/0,01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М</a:t>
            </a:r>
            <a:r>
              <a:rPr lang="en-GB" smtClean="0"/>
              <a:t>о</a:t>
            </a:r>
            <a:r>
              <a:rPr lang="sr-Cyrl-RS" smtClean="0"/>
              <a:t>ћ</a:t>
            </a:r>
            <a:r>
              <a:rPr lang="en-GB" smtClean="0"/>
              <a:t> теста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r-Cyrl-RS" smtClean="0"/>
              <a:t>М</a:t>
            </a:r>
            <a:r>
              <a:rPr lang="en-GB" smtClean="0"/>
              <a:t>оћ не представља проблем када је узорак велик</a:t>
            </a:r>
            <a:endParaRPr lang="sr-Cyrl-RS" smtClean="0"/>
          </a:p>
          <a:p>
            <a:pPr lvl="1"/>
            <a:r>
              <a:rPr lang="en-GB" smtClean="0"/>
              <a:t>100 или </a:t>
            </a:r>
            <a:r>
              <a:rPr lang="sr-Cyrl-RS" smtClean="0"/>
              <a:t>в</a:t>
            </a:r>
            <a:r>
              <a:rPr lang="en-GB" smtClean="0"/>
              <a:t>и</a:t>
            </a:r>
            <a:r>
              <a:rPr lang="sr-Cyrl-RS" smtClean="0"/>
              <a:t>ш</a:t>
            </a:r>
            <a:r>
              <a:rPr lang="en-GB" smtClean="0"/>
              <a:t>е субјеката</a:t>
            </a:r>
            <a:endParaRPr lang="sr-Cyrl-RS" smtClean="0"/>
          </a:p>
          <a:p>
            <a:r>
              <a:rPr lang="sr-Cyrl-RS" smtClean="0"/>
              <a:t>У</a:t>
            </a:r>
            <a:r>
              <a:rPr lang="en-GB" smtClean="0"/>
              <a:t> истраживањима на малим узорцима</a:t>
            </a:r>
            <a:endParaRPr lang="sr-Cyrl-RS" smtClean="0"/>
          </a:p>
          <a:p>
            <a:pPr lvl="1"/>
            <a:r>
              <a:rPr lang="en-GB" smtClean="0"/>
              <a:t>n=20</a:t>
            </a:r>
            <a:r>
              <a:rPr lang="sr-Cyrl-RS" smtClean="0"/>
              <a:t>,</a:t>
            </a:r>
            <a:r>
              <a:rPr lang="en-GB" smtClean="0"/>
              <a:t> незначајан резултат може бити последица недовољне моћи теста</a:t>
            </a:r>
            <a:endParaRPr lang="sr-Cyrl-RS" smtClean="0"/>
          </a:p>
          <a:p>
            <a:r>
              <a:rPr lang="sr-Cyrl-RS" smtClean="0"/>
              <a:t>З</a:t>
            </a:r>
            <a:r>
              <a:rPr lang="en-GB" smtClean="0"/>
              <a:t>а мале групе </a:t>
            </a:r>
            <a:r>
              <a:rPr lang="sr-Cyrl-RS" smtClean="0"/>
              <a:t>може </a:t>
            </a:r>
            <a:r>
              <a:rPr lang="en-GB" smtClean="0"/>
              <a:t>по потреби </a:t>
            </a:r>
            <a:r>
              <a:rPr lang="sr-Cyrl-RS" smtClean="0"/>
              <a:t>да се </a:t>
            </a:r>
            <a:r>
              <a:rPr lang="en-GB" smtClean="0"/>
              <a:t>повећа алфа (ризик грешке I врсте), нпр. на 0,10 или 0,15 уместо уобичајених 0,05</a:t>
            </a:r>
            <a:endParaRPr lang="en-US" smtClean="0"/>
          </a:p>
          <a:p>
            <a:r>
              <a:rPr lang="en-GB" smtClean="0"/>
              <a:t>G</a:t>
            </a:r>
            <a:r>
              <a:rPr lang="sr-Cyrl-RS" smtClean="0"/>
              <a:t>*</a:t>
            </a:r>
            <a:r>
              <a:rPr lang="en-GB" smtClean="0"/>
              <a:t>Power </a:t>
            </a:r>
            <a:r>
              <a:rPr lang="sr-Cyrl-RS" smtClean="0"/>
              <a:t>програм који израчунава </a:t>
            </a:r>
            <a:r>
              <a:rPr lang="en-GB" smtClean="0"/>
              <a:t>величин</a:t>
            </a:r>
            <a:r>
              <a:rPr lang="sr-Cyrl-RS" smtClean="0"/>
              <a:t>у</a:t>
            </a:r>
            <a:r>
              <a:rPr lang="en-GB" smtClean="0"/>
              <a:t> узорка потребна за одређену (довољну) моћ теста</a:t>
            </a:r>
            <a:r>
              <a:rPr lang="sr-Cyrl-RS" smtClean="0"/>
              <a:t> </a:t>
            </a:r>
            <a:r>
              <a:rPr lang="en-GB" smtClean="0"/>
              <a:t>за дату величину утицаја разлике </a:t>
            </a:r>
            <a:r>
              <a:rPr lang="sr-Cyrl-RS" smtClean="0"/>
              <a:t>к</a:t>
            </a:r>
            <a:r>
              <a:rPr lang="en-GB" smtClean="0"/>
              <a:t>оју желите да откријете </a:t>
            </a:r>
            <a:endParaRPr lang="sr-Cyrl-R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М</a:t>
            </a:r>
            <a:r>
              <a:rPr lang="en-GB" smtClean="0"/>
              <a:t>о</a:t>
            </a:r>
            <a:r>
              <a:rPr lang="sr-Cyrl-RS" smtClean="0"/>
              <a:t>ћ</a:t>
            </a:r>
            <a:r>
              <a:rPr lang="en-GB" smtClean="0"/>
              <a:t> теста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mtClean="0"/>
              <a:t>Идеално </a:t>
            </a:r>
            <a:r>
              <a:rPr lang="sr-Cyrl-RS" smtClean="0"/>
              <a:t>је </a:t>
            </a:r>
            <a:r>
              <a:rPr lang="en-GB" smtClean="0"/>
              <a:t>да имате 80 процена та шансе да откријете постојање везе</a:t>
            </a:r>
            <a:endParaRPr lang="sr-Cyrl-RS" smtClean="0"/>
          </a:p>
          <a:p>
            <a:r>
              <a:rPr lang="en-GB" smtClean="0"/>
              <a:t>Када добијете незначајан резултат и имате веома мали узорак, требало би да погледате </a:t>
            </a:r>
            <a:r>
              <a:rPr lang="sr-Cyrl-RS" smtClean="0"/>
              <a:t>м</a:t>
            </a:r>
            <a:r>
              <a:rPr lang="en-GB" smtClean="0"/>
              <a:t>оћ употребљеног теста</a:t>
            </a:r>
            <a:endParaRPr lang="sr-Cyrl-RS" smtClean="0"/>
          </a:p>
          <a:p>
            <a:r>
              <a:rPr lang="en-GB" smtClean="0"/>
              <a:t>Уз моћ теста мању од 0,80</a:t>
            </a:r>
            <a:endParaRPr lang="sr-Cyrl-RS" smtClean="0"/>
          </a:p>
          <a:p>
            <a:pPr lvl="1"/>
            <a:r>
              <a:rPr lang="en-GB" smtClean="0"/>
              <a:t>80 процената шансе да откријете постојећу разлику, треба пажљиво протумачити разлог незначајности резултата</a:t>
            </a:r>
            <a:endParaRPr lang="sr-Cyrl-RS" smtClean="0"/>
          </a:p>
          <a:p>
            <a:r>
              <a:rPr lang="en-GB" smtClean="0"/>
              <a:t>Она може бити последица недовољне мо</a:t>
            </a:r>
            <a:r>
              <a:rPr lang="sr-Cyrl-RS" smtClean="0"/>
              <a:t>ћ</a:t>
            </a:r>
            <a:r>
              <a:rPr lang="en-GB" smtClean="0"/>
              <a:t>и теста, а не непостојања разлике између група</a:t>
            </a:r>
            <a:endParaRPr lang="sr-Cyrl-RS" smtClean="0"/>
          </a:p>
          <a:p>
            <a:r>
              <a:rPr lang="sr-Cyrl-RS" smtClean="0"/>
              <a:t>Ш</a:t>
            </a:r>
            <a:r>
              <a:rPr lang="en-GB" smtClean="0"/>
              <a:t>то је већа моћ теста, то ви</a:t>
            </a:r>
            <a:r>
              <a:rPr lang="sr-Cyrl-RS" smtClean="0"/>
              <a:t>ш</a:t>
            </a:r>
            <a:r>
              <a:rPr lang="en-GB" smtClean="0"/>
              <a:t>е тада треба бити уверен да стварна разлика између група не постоји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0524-3457-4CF7-8BC7-9C458F40540D}" type="slidenum">
              <a:rPr lang="en-US"/>
              <a:pPr/>
              <a:t>6</a:t>
            </a:fld>
            <a:endParaRPr lang="en-US"/>
          </a:p>
        </p:txBody>
      </p:sp>
      <p:sp>
        <p:nvSpPr>
          <p:cNvPr id="84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Пример</a:t>
            </a:r>
            <a:r>
              <a:rPr lang="ru-RU"/>
              <a:t>: </a:t>
            </a:r>
            <a:r>
              <a:rPr lang="sr-Latn-CS"/>
              <a:t>тест предзнака </a:t>
            </a:r>
          </a:p>
        </p:txBody>
      </p:sp>
      <p:sp>
        <p:nvSpPr>
          <p:cNvPr id="84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Вероватноћа да промена буде негативна била би једнака вероватноћи да </a:t>
            </a:r>
            <a:r>
              <a:rPr lang="sr-Cyrl-CS" sz="2800"/>
              <a:t>промена </a:t>
            </a:r>
            <a:r>
              <a:rPr lang="sr-Latn-CS" sz="2800"/>
              <a:t>буде позитивна, 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/>
              <a:t>обе вероватноће </a:t>
            </a:r>
            <a:r>
              <a:rPr lang="sr-Cyrl-CS" sz="2400"/>
              <a:t>би </a:t>
            </a:r>
            <a:r>
              <a:rPr lang="sr-Latn-CS" sz="2400"/>
              <a:t>имале вредност 0</a:t>
            </a:r>
            <a:r>
              <a:rPr lang="sr-Cyrl-CS" sz="2400"/>
              <a:t>.</a:t>
            </a:r>
            <a:r>
              <a:rPr lang="sr-Latn-CS" sz="2400"/>
              <a:t>5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sr-Cyrl-CS" sz="2800"/>
              <a:t>Б</a:t>
            </a:r>
            <a:r>
              <a:rPr lang="sr-Latn-CS" sz="2800"/>
              <a:t>рој негативних промена </a:t>
            </a:r>
            <a:r>
              <a:rPr lang="sr-Cyrl-CS" sz="2800"/>
              <a:t>би </a:t>
            </a:r>
            <a:r>
              <a:rPr lang="sr-Latn-CS" sz="2800"/>
              <a:t>био видљив из </a:t>
            </a:r>
            <a:r>
              <a:rPr lang="sr-Cyrl-CS" sz="2800"/>
              <a:t>Б</a:t>
            </a:r>
            <a:r>
              <a:rPr lang="sr-Latn-CS" sz="2800"/>
              <a:t>иномне расподеле, где је </a:t>
            </a:r>
            <a:r>
              <a:rPr lang="sr-Latn-CS" sz="2800" i="1"/>
              <a:t>n</a:t>
            </a:r>
            <a:r>
              <a:rPr lang="sr-Latn-CS" sz="2800"/>
              <a:t> =12 и </a:t>
            </a:r>
            <a:r>
              <a:rPr lang="sr-Latn-CS" sz="2800" i="1"/>
              <a:t>p</a:t>
            </a:r>
            <a:r>
              <a:rPr lang="sr-Latn-CS" sz="2800"/>
              <a:t> =</a:t>
            </a:r>
            <a:r>
              <a:rPr lang="sr-Cyrl-CS" sz="2800"/>
              <a:t> </a:t>
            </a:r>
            <a:r>
              <a:rPr lang="sr-Latn-CS" sz="2800"/>
              <a:t>0</a:t>
            </a:r>
            <a:r>
              <a:rPr lang="sr-Cyrl-CS" sz="2800"/>
              <a:t>.</a:t>
            </a:r>
            <a:r>
              <a:rPr lang="sr-Latn-CS" sz="2800"/>
              <a:t>5 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sr-Latn-CS" sz="2400" i="1"/>
              <a:t>n</a:t>
            </a:r>
            <a:r>
              <a:rPr lang="sr-Latn-CS" sz="2400"/>
              <a:t> је број испитаника код којих има разлике, на један или други начин</a:t>
            </a:r>
          </a:p>
          <a:p>
            <a:pPr>
              <a:lnSpc>
                <a:spcPct val="90000"/>
              </a:lnSpc>
            </a:pPr>
            <a:r>
              <a:rPr lang="sr-Latn-CS" sz="2800"/>
              <a:t>Очекивани број негативних вредности био би </a:t>
            </a:r>
            <a:r>
              <a:rPr lang="sr-Latn-CS" sz="2800" i="1"/>
              <a:t>np</a:t>
            </a:r>
            <a:r>
              <a:rPr lang="sr-Latn-CS" sz="2800"/>
              <a:t> =</a:t>
            </a:r>
            <a:r>
              <a:rPr lang="sr-Cyrl-CS" sz="2800"/>
              <a:t> </a:t>
            </a:r>
            <a:r>
              <a:rPr lang="sr-Latn-CS" sz="2800"/>
              <a:t>6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/>
              <a:t>Број негативних разлика је 1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Планирана поређења/накнадне анализе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mtClean="0"/>
              <a:t>Анализом </a:t>
            </a:r>
            <a:r>
              <a:rPr lang="en-GB" smtClean="0"/>
              <a:t>варијансе </a:t>
            </a:r>
            <a:r>
              <a:rPr lang="en-GB" smtClean="0"/>
              <a:t>утврђује</a:t>
            </a:r>
            <a:r>
              <a:rPr lang="sr-Latn-RS" smtClean="0"/>
              <a:t> </a:t>
            </a:r>
            <a:r>
              <a:rPr lang="sr-Cyrl-RS" smtClean="0"/>
              <a:t>се</a:t>
            </a:r>
            <a:r>
              <a:rPr lang="en-GB" smtClean="0"/>
              <a:t> </a:t>
            </a:r>
            <a:r>
              <a:rPr lang="en-GB" smtClean="0"/>
              <a:t>да ли постоје значајне разлике између разних група </a:t>
            </a:r>
            <a:r>
              <a:rPr lang="en-GB" smtClean="0"/>
              <a:t>или </a:t>
            </a:r>
            <a:r>
              <a:rPr lang="en-GB" smtClean="0"/>
              <a:t>околности</a:t>
            </a:r>
            <a:endParaRPr lang="sr-Latn-RS" smtClean="0"/>
          </a:p>
          <a:p>
            <a:pPr lvl="1"/>
            <a:r>
              <a:rPr lang="en-GB" smtClean="0"/>
              <a:t>да </a:t>
            </a:r>
            <a:r>
              <a:rPr lang="en-GB" smtClean="0"/>
              <a:t>ли се групе као целина разликују (да ли независна променљива на неки начин утиче на вредности </a:t>
            </a:r>
            <a:r>
              <a:rPr lang="en-GB" smtClean="0"/>
              <a:t>зависне </a:t>
            </a:r>
            <a:r>
              <a:rPr lang="en-GB" smtClean="0"/>
              <a:t>променљиве)</a:t>
            </a:r>
            <a:endParaRPr lang="sr-Latn-RS" smtClean="0"/>
          </a:p>
          <a:p>
            <a:pPr lvl="1"/>
            <a:r>
              <a:rPr lang="sr-Cyrl-RS" smtClean="0"/>
              <a:t>у </a:t>
            </a:r>
            <a:r>
              <a:rPr lang="en-GB" smtClean="0"/>
              <a:t>другим </a:t>
            </a:r>
            <a:r>
              <a:rPr lang="en-GB" smtClean="0"/>
              <a:t>истраживачким контекстима усредсредићете се више на испитивање разлика између појединих, за разлику од </a:t>
            </a:r>
            <a:r>
              <a:rPr lang="en-GB" smtClean="0"/>
              <a:t>свих </a:t>
            </a:r>
            <a:r>
              <a:rPr lang="en-GB" smtClean="0"/>
              <a:t>могућих група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Планирана поређења/накнадне анализе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mtClean="0"/>
              <a:t>Планирана (или</a:t>
            </a:r>
            <a:r>
              <a:rPr lang="en-GB" i="1" smtClean="0"/>
              <a:t> а приори)</a:t>
            </a:r>
            <a:r>
              <a:rPr lang="en-GB" smtClean="0"/>
              <a:t> </a:t>
            </a:r>
            <a:r>
              <a:rPr lang="en-GB" smtClean="0"/>
              <a:t>поређења </a:t>
            </a:r>
            <a:r>
              <a:rPr lang="en-GB" smtClean="0"/>
              <a:t>служе </a:t>
            </a:r>
            <a:r>
              <a:rPr lang="en-GB" smtClean="0"/>
              <a:t>за испитивање конкретних </a:t>
            </a:r>
            <a:r>
              <a:rPr lang="en-GB" smtClean="0"/>
              <a:t>хипотеза </a:t>
            </a:r>
            <a:endParaRPr lang="sr-Cyrl-RS" smtClean="0"/>
          </a:p>
          <a:p>
            <a:pPr lvl="1"/>
            <a:r>
              <a:rPr lang="en-GB" smtClean="0"/>
              <a:t>нпр. да </a:t>
            </a:r>
            <a:r>
              <a:rPr lang="en-GB" smtClean="0"/>
              <a:t>ли се групе 1 и 3 </a:t>
            </a:r>
            <a:r>
              <a:rPr lang="en-GB" smtClean="0"/>
              <a:t>значајно </a:t>
            </a:r>
            <a:r>
              <a:rPr lang="en-GB" smtClean="0"/>
              <a:t>разликују</a:t>
            </a:r>
            <a:endParaRPr lang="sr-Cyrl-RS" smtClean="0"/>
          </a:p>
          <a:p>
            <a:r>
              <a:rPr lang="sr-Cyrl-RS" smtClean="0"/>
              <a:t>Т</a:t>
            </a:r>
            <a:r>
              <a:rPr lang="en-GB" smtClean="0"/>
              <a:t>реба </a:t>
            </a:r>
            <a:r>
              <a:rPr lang="sr-Cyrl-RS" smtClean="0"/>
              <a:t>их </a:t>
            </a:r>
            <a:r>
              <a:rPr lang="en-GB" smtClean="0"/>
              <a:t>специфицирати </a:t>
            </a:r>
            <a:r>
              <a:rPr lang="en-GB" smtClean="0"/>
              <a:t>(испланирати) пре него што </a:t>
            </a:r>
            <a:r>
              <a:rPr lang="en-GB" smtClean="0"/>
              <a:t>анализирате </a:t>
            </a:r>
            <a:r>
              <a:rPr lang="en-GB" smtClean="0"/>
              <a:t>податке</a:t>
            </a:r>
            <a:endParaRPr lang="sr-Cyrl-RS" smtClean="0"/>
          </a:p>
          <a:p>
            <a:r>
              <a:rPr lang="en-GB" smtClean="0"/>
              <a:t>Планирана поређења не уклањају повећани ризик од грешака </a:t>
            </a:r>
            <a:r>
              <a:rPr lang="en-GB" smtClean="0"/>
              <a:t>I </a:t>
            </a:r>
            <a:r>
              <a:rPr lang="en-GB" smtClean="0"/>
              <a:t>врсте</a:t>
            </a:r>
            <a:endParaRPr lang="sr-Cyrl-RS" smtClean="0"/>
          </a:p>
          <a:p>
            <a:pPr lvl="1"/>
            <a:r>
              <a:rPr lang="sr-Cyrl-RS" smtClean="0"/>
              <a:t>то</a:t>
            </a:r>
            <a:r>
              <a:rPr lang="en-GB" smtClean="0"/>
              <a:t> је последица великог броја паралелних хипотеза које се испитују</a:t>
            </a:r>
            <a:endParaRPr lang="sr-Cyrl-R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Планирана поређења/накнадне анализе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mtClean="0"/>
              <a:t>Н</a:t>
            </a:r>
            <a:r>
              <a:rPr lang="en-GB" smtClean="0"/>
              <a:t>акнадна </a:t>
            </a:r>
            <a:r>
              <a:rPr lang="en-GB" smtClean="0"/>
              <a:t>(пост-хоц или</a:t>
            </a:r>
            <a:r>
              <a:rPr lang="en-GB" i="1" smtClean="0"/>
              <a:t> а постериори</a:t>
            </a:r>
            <a:r>
              <a:rPr lang="en-GB" i="1" smtClean="0"/>
              <a:t>)</a:t>
            </a:r>
            <a:r>
              <a:rPr lang="en-GB" smtClean="0"/>
              <a:t> </a:t>
            </a:r>
            <a:r>
              <a:rPr lang="en-GB" smtClean="0"/>
              <a:t>поређења</a:t>
            </a:r>
            <a:endParaRPr lang="sr-Cyrl-RS" smtClean="0"/>
          </a:p>
          <a:p>
            <a:pPr lvl="1"/>
            <a:r>
              <a:rPr lang="en-GB" smtClean="0"/>
              <a:t>штите </a:t>
            </a:r>
            <a:r>
              <a:rPr lang="en-GB" smtClean="0"/>
              <a:t>од грешака </a:t>
            </a:r>
            <a:r>
              <a:rPr lang="en-GB" smtClean="0"/>
              <a:t>I </a:t>
            </a:r>
            <a:r>
              <a:rPr lang="en-GB" smtClean="0"/>
              <a:t>врсте</a:t>
            </a:r>
            <a:endParaRPr lang="en-US" smtClean="0"/>
          </a:p>
          <a:p>
            <a:r>
              <a:rPr lang="sr-Cyrl-RS" smtClean="0"/>
              <a:t>Н</a:t>
            </a:r>
            <a:r>
              <a:rPr lang="en-GB" smtClean="0"/>
              <a:t>а алфа ниво (ризик </a:t>
            </a:r>
            <a:r>
              <a:rPr lang="en-GB" smtClean="0"/>
              <a:t>грешке I врсте) који ћете употребити за процену </a:t>
            </a:r>
            <a:r>
              <a:rPr lang="en-GB" smtClean="0"/>
              <a:t>статистичке </a:t>
            </a:r>
            <a:r>
              <a:rPr lang="en-GB" smtClean="0"/>
              <a:t>значајности</a:t>
            </a:r>
            <a:endParaRPr lang="sr-Cyrl-RS" smtClean="0"/>
          </a:p>
          <a:p>
            <a:pPr lvl="1"/>
            <a:r>
              <a:rPr lang="sr-Cyrl-RS" smtClean="0"/>
              <a:t>прим</a:t>
            </a:r>
            <a:r>
              <a:rPr lang="en-GB" smtClean="0"/>
              <a:t>енит</a:t>
            </a:r>
            <a:r>
              <a:rPr lang="sr-Cyrl-RS" smtClean="0"/>
              <a:t>и</a:t>
            </a:r>
            <a:r>
              <a:rPr lang="en-GB" smtClean="0"/>
              <a:t> Бонферонијево прилагођење</a:t>
            </a:r>
            <a:endParaRPr lang="sr-Cyrl-RS" smtClean="0"/>
          </a:p>
          <a:p>
            <a:pPr lvl="1"/>
            <a:r>
              <a:rPr lang="en-GB" smtClean="0"/>
              <a:t>за три намеравана поређења нови алфа ниво био би 0,05 подељено са 3, што је једнако 0,017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Планирана поређења/накнадне анализе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mtClean="0"/>
              <a:t>Накнадна (</a:t>
            </a:r>
            <a:r>
              <a:rPr lang="en-GB" i="1" smtClean="0"/>
              <a:t>пост-хоц</a:t>
            </a:r>
            <a:r>
              <a:rPr lang="en-GB" smtClean="0"/>
              <a:t> или</a:t>
            </a:r>
            <a:r>
              <a:rPr lang="en-GB" i="1" smtClean="0"/>
              <a:t> а постериори)</a:t>
            </a:r>
            <a:r>
              <a:rPr lang="en-GB" smtClean="0"/>
              <a:t> поређења употребљавају се када желите да обавите цео </a:t>
            </a:r>
            <a:r>
              <a:rPr lang="en-GB" smtClean="0"/>
              <a:t>низ </a:t>
            </a:r>
            <a:r>
              <a:rPr lang="en-GB" smtClean="0"/>
              <a:t>поређења</a:t>
            </a:r>
            <a:endParaRPr lang="sr-Cyrl-RS" smtClean="0"/>
          </a:p>
          <a:p>
            <a:pPr lvl="1"/>
            <a:r>
              <a:rPr lang="en-GB" smtClean="0"/>
              <a:t>истражите </a:t>
            </a:r>
            <a:r>
              <a:rPr lang="en-GB" smtClean="0"/>
              <a:t>разлике између свих </a:t>
            </a:r>
            <a:r>
              <a:rPr lang="en-GB" smtClean="0"/>
              <a:t>могућих </a:t>
            </a:r>
            <a:r>
              <a:rPr lang="en-GB" smtClean="0"/>
              <a:t>група</a:t>
            </a:r>
            <a:endParaRPr lang="sr-Cyrl-RS" smtClean="0"/>
          </a:p>
          <a:p>
            <a:r>
              <a:rPr lang="en-GB" smtClean="0"/>
              <a:t>Прво </a:t>
            </a:r>
            <a:r>
              <a:rPr lang="en-GB" smtClean="0"/>
              <a:t>се израчуна укупан F показатељ који казује има ли значајних разлика између група </a:t>
            </a:r>
            <a:r>
              <a:rPr lang="en-GB" smtClean="0"/>
              <a:t>у </a:t>
            </a:r>
            <a:r>
              <a:rPr lang="en-GB" smtClean="0"/>
              <a:t>пројекту</a:t>
            </a:r>
            <a:endParaRPr lang="sr-Cyrl-RS" smtClean="0"/>
          </a:p>
          <a:p>
            <a:r>
              <a:rPr lang="en-GB" smtClean="0"/>
              <a:t>Ако </a:t>
            </a:r>
            <a:r>
              <a:rPr lang="en-GB" smtClean="0"/>
              <a:t>је укупан F </a:t>
            </a:r>
            <a:r>
              <a:rPr lang="en-GB" smtClean="0"/>
              <a:t>показатељ </a:t>
            </a:r>
            <a:r>
              <a:rPr lang="en-GB" smtClean="0"/>
              <a:t>значајан, </a:t>
            </a:r>
            <a:r>
              <a:rPr lang="en-GB" smtClean="0"/>
              <a:t>можете наставити и обавити </a:t>
            </a:r>
            <a:r>
              <a:rPr lang="en-GB" smtClean="0"/>
              <a:t>додатне </a:t>
            </a:r>
            <a:r>
              <a:rPr lang="en-GB" smtClean="0"/>
              <a:t>тестове</a:t>
            </a:r>
            <a:endParaRPr lang="sr-Cyrl-RS" smtClean="0"/>
          </a:p>
          <a:p>
            <a:pPr lvl="1"/>
            <a:r>
              <a:rPr lang="en-GB" smtClean="0"/>
              <a:t>нпр</a:t>
            </a:r>
            <a:r>
              <a:rPr lang="en-GB" smtClean="0"/>
              <a:t>. да ли се Група 1 разликује од Групе 2 или Групе 3, да ли се разликују Група 2 и </a:t>
            </a:r>
            <a:r>
              <a:rPr lang="en-GB" smtClean="0"/>
              <a:t>Група </a:t>
            </a:r>
            <a:r>
              <a:rPr lang="en-GB" smtClean="0"/>
              <a:t>3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Планирана поређења/накнадне анализе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mtClean="0"/>
              <a:t>Накнадна поређења штите од могуће грешке I врсте као последице великог броја </a:t>
            </a:r>
            <a:r>
              <a:rPr lang="en-GB" smtClean="0"/>
              <a:t>различитих </a:t>
            </a:r>
            <a:r>
              <a:rPr lang="en-GB" smtClean="0"/>
              <a:t>поређења</a:t>
            </a:r>
            <a:endParaRPr lang="sr-Cyrl-RS" smtClean="0"/>
          </a:p>
          <a:p>
            <a:r>
              <a:rPr lang="en-GB" smtClean="0"/>
              <a:t>То </a:t>
            </a:r>
            <a:r>
              <a:rPr lang="en-GB" smtClean="0"/>
              <a:t>се постиже задавањем строжих критеријума </a:t>
            </a:r>
            <a:r>
              <a:rPr lang="en-GB" smtClean="0"/>
              <a:t>за </a:t>
            </a:r>
            <a:r>
              <a:rPr lang="en-GB" smtClean="0"/>
              <a:t>значајност</a:t>
            </a:r>
            <a:endParaRPr lang="sr-Cyrl-RS" smtClean="0"/>
          </a:p>
          <a:p>
            <a:pPr lvl="1"/>
            <a:r>
              <a:rPr lang="en-GB" smtClean="0"/>
              <a:t>теже </a:t>
            </a:r>
            <a:r>
              <a:rPr lang="sr-Cyrl-RS" smtClean="0"/>
              <a:t>је </a:t>
            </a:r>
            <a:r>
              <a:rPr lang="en-GB" smtClean="0"/>
              <a:t>постић</a:t>
            </a:r>
            <a:r>
              <a:rPr lang="sr-Cyrl-RS" smtClean="0"/>
              <a:t>и</a:t>
            </a:r>
          </a:p>
          <a:p>
            <a:r>
              <a:rPr lang="en-GB" smtClean="0"/>
              <a:t>Код </a:t>
            </a:r>
            <a:r>
              <a:rPr lang="en-GB" smtClean="0"/>
              <a:t>малих узорака то уме да </a:t>
            </a:r>
            <a:r>
              <a:rPr lang="en-GB" smtClean="0"/>
              <a:t>буде </a:t>
            </a:r>
            <a:r>
              <a:rPr lang="en-GB" smtClean="0"/>
              <a:t>проблем</a:t>
            </a:r>
            <a:endParaRPr lang="sr-Cyrl-RS" smtClean="0"/>
          </a:p>
          <a:p>
            <a:pPr lvl="1"/>
            <a:r>
              <a:rPr lang="en-GB" smtClean="0"/>
              <a:t>тешко </a:t>
            </a:r>
            <a:r>
              <a:rPr lang="sr-Cyrl-RS" smtClean="0"/>
              <a:t>је </a:t>
            </a:r>
            <a:r>
              <a:rPr lang="en-GB" smtClean="0"/>
              <a:t>добити </a:t>
            </a:r>
            <a:r>
              <a:rPr lang="en-GB" smtClean="0"/>
              <a:t>значајан резултат, чак и када је видљива разлика у резултатима између група </a:t>
            </a:r>
            <a:r>
              <a:rPr lang="en-GB" smtClean="0"/>
              <a:t>веома </a:t>
            </a:r>
            <a:r>
              <a:rPr lang="en-GB" smtClean="0"/>
              <a:t>велика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Планирана поређења/накнадне анализе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mtClean="0"/>
              <a:t>У </a:t>
            </a:r>
            <a:r>
              <a:rPr lang="en-GB" smtClean="0"/>
              <a:t>некима </a:t>
            </a:r>
            <a:r>
              <a:rPr lang="en-GB" smtClean="0"/>
              <a:t>се </a:t>
            </a:r>
            <a:r>
              <a:rPr lang="en-GB" smtClean="0"/>
              <a:t>претпоставља </a:t>
            </a:r>
            <a:r>
              <a:rPr lang="en-GB" smtClean="0"/>
              <a:t>да су варијансе две </a:t>
            </a:r>
            <a:r>
              <a:rPr lang="en-GB" smtClean="0"/>
              <a:t>групе </a:t>
            </a:r>
            <a:r>
              <a:rPr lang="en-GB" smtClean="0"/>
              <a:t>једнаке</a:t>
            </a:r>
            <a:r>
              <a:rPr lang="sr-Cyrl-RS" smtClean="0"/>
              <a:t>,</a:t>
            </a:r>
            <a:r>
              <a:rPr lang="en-GB" smtClean="0"/>
              <a:t> Tukey</a:t>
            </a:r>
            <a:endParaRPr lang="sr-Cyrl-RS" smtClean="0"/>
          </a:p>
          <a:p>
            <a:r>
              <a:rPr lang="sr-Cyrl-RS" smtClean="0"/>
              <a:t>У</a:t>
            </a:r>
            <a:r>
              <a:rPr lang="en-GB" smtClean="0"/>
              <a:t> </a:t>
            </a:r>
            <a:r>
              <a:rPr lang="en-GB" smtClean="0"/>
              <a:t>другима се не претпоставља </a:t>
            </a:r>
            <a:r>
              <a:rPr lang="en-GB" smtClean="0"/>
              <a:t>једнакост </a:t>
            </a:r>
            <a:r>
              <a:rPr lang="en-GB" smtClean="0"/>
              <a:t>варијанси</a:t>
            </a:r>
            <a:r>
              <a:rPr lang="sr-Cyrl-RS" smtClean="0"/>
              <a:t>, </a:t>
            </a:r>
            <a:r>
              <a:rPr lang="en-GB" smtClean="0"/>
              <a:t>Dunnettov </a:t>
            </a:r>
            <a:r>
              <a:rPr lang="en-GB" smtClean="0"/>
              <a:t>C  </a:t>
            </a:r>
            <a:r>
              <a:rPr lang="en-GB" smtClean="0"/>
              <a:t>тест</a:t>
            </a:r>
            <a:endParaRPr lang="sr-Cyrl-RS" smtClean="0"/>
          </a:p>
          <a:p>
            <a:r>
              <a:rPr lang="en-GB" smtClean="0"/>
              <a:t>Tukey-ев </a:t>
            </a:r>
            <a:r>
              <a:rPr lang="en-GB" smtClean="0"/>
              <a:t>тест „заиста </a:t>
            </a:r>
            <a:r>
              <a:rPr lang="en-GB" smtClean="0"/>
              <a:t>значајне </a:t>
            </a:r>
            <a:r>
              <a:rPr lang="en-GB" smtClean="0"/>
              <a:t>различитости</a:t>
            </a:r>
            <a:r>
              <a:rPr lang="en-GB" smtClean="0"/>
              <a:t>" (</a:t>
            </a:r>
            <a:r>
              <a:rPr lang="en-GB" i="1" smtClean="0"/>
              <a:t>Honestly Significant Different,</a:t>
            </a:r>
            <a:r>
              <a:rPr lang="en-GB" smtClean="0"/>
              <a:t> HSD</a:t>
            </a:r>
            <a:r>
              <a:rPr lang="en-GB" smtClean="0"/>
              <a:t>) </a:t>
            </a:r>
            <a:endParaRPr lang="sr-Cyrl-RS" smtClean="0"/>
          </a:p>
          <a:p>
            <a:r>
              <a:rPr lang="en-GB" smtClean="0"/>
              <a:t>Scheffe-ov тес</a:t>
            </a:r>
            <a:r>
              <a:rPr lang="sr-Cyrl-RS" smtClean="0"/>
              <a:t>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Величина </a:t>
            </a:r>
            <a:r>
              <a:rPr lang="en-US" smtClean="0"/>
              <a:t>утицаја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mtClean="0"/>
              <a:t>Све технике размотрене у овом делу показују да ли је разлика између група </a:t>
            </a:r>
            <a:r>
              <a:rPr lang="en-GB" smtClean="0"/>
              <a:t>статистички </a:t>
            </a:r>
            <a:r>
              <a:rPr lang="en-GB" smtClean="0"/>
              <a:t>значајна</a:t>
            </a:r>
            <a:endParaRPr lang="sr-Cyrl-RS" smtClean="0"/>
          </a:p>
          <a:p>
            <a:r>
              <a:rPr lang="en-GB" smtClean="0"/>
              <a:t>Вероватноћа </a:t>
            </a:r>
            <a:r>
              <a:rPr lang="en-GB" smtClean="0"/>
              <a:t>не показује степен повезаности </a:t>
            </a:r>
            <a:r>
              <a:rPr lang="en-GB" smtClean="0"/>
              <a:t>променљивих </a:t>
            </a:r>
            <a:endParaRPr lang="sr-Cyrl-RS" smtClean="0"/>
          </a:p>
          <a:p>
            <a:pPr lvl="1"/>
            <a:r>
              <a:rPr lang="sr-Cyrl-RS" smtClean="0"/>
              <a:t>ј</a:t>
            </a:r>
            <a:r>
              <a:rPr lang="en-GB" smtClean="0"/>
              <a:t>ачину везе</a:t>
            </a:r>
            <a:endParaRPr lang="sr-Cyrl-RS" smtClean="0"/>
          </a:p>
          <a:p>
            <a:r>
              <a:rPr lang="en-GB" smtClean="0"/>
              <a:t>Када </a:t>
            </a:r>
            <a:r>
              <a:rPr lang="en-GB" smtClean="0"/>
              <a:t>су израчунате за велике узорке, чак и врло мале разлике између група постају </a:t>
            </a:r>
            <a:r>
              <a:rPr lang="en-GB" smtClean="0"/>
              <a:t>статистички </a:t>
            </a:r>
            <a:r>
              <a:rPr lang="en-GB" smtClean="0"/>
              <a:t>значајне</a:t>
            </a:r>
            <a:endParaRPr lang="sr-Cyrl-RS" smtClean="0"/>
          </a:p>
          <a:p>
            <a:pPr lvl="1"/>
            <a:r>
              <a:rPr lang="sr-Cyrl-RS" smtClean="0"/>
              <a:t>не мора да има </a:t>
            </a:r>
            <a:r>
              <a:rPr lang="en-GB" smtClean="0"/>
              <a:t>практичну </a:t>
            </a:r>
            <a:r>
              <a:rPr lang="en-GB" smtClean="0"/>
              <a:t>или </a:t>
            </a:r>
            <a:r>
              <a:rPr lang="en-GB" smtClean="0"/>
              <a:t>теоријску </a:t>
            </a:r>
            <a:r>
              <a:rPr lang="en-GB" smtClean="0"/>
              <a:t>важност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Величина </a:t>
            </a:r>
            <a:r>
              <a:rPr lang="en-US" smtClean="0"/>
              <a:t>утицаја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smtClean="0"/>
              <a:t>Један од начина да оцените важност својих резултата јесте </a:t>
            </a:r>
            <a:r>
              <a:rPr lang="en-GB" smtClean="0"/>
              <a:t>да </a:t>
            </a:r>
            <a:r>
              <a:rPr lang="en-GB" smtClean="0"/>
              <a:t>израчунате</a:t>
            </a:r>
            <a:endParaRPr lang="sr-Cyrl-RS" smtClean="0"/>
          </a:p>
          <a:p>
            <a:pPr lvl="1"/>
            <a:r>
              <a:rPr lang="en-GB" smtClean="0"/>
              <a:t>величину </a:t>
            </a:r>
            <a:r>
              <a:rPr lang="en-GB" smtClean="0"/>
              <a:t>утицаја (</a:t>
            </a:r>
            <a:r>
              <a:rPr lang="en-GB" b="1" i="1" smtClean="0"/>
              <a:t>effect size</a:t>
            </a:r>
            <a:r>
              <a:rPr lang="en-GB" i="1" smtClean="0"/>
              <a:t>),</a:t>
            </a:r>
            <a:r>
              <a:rPr lang="en-GB" smtClean="0"/>
              <a:t> тј. јачину везе </a:t>
            </a:r>
            <a:r>
              <a:rPr lang="en-GB" smtClean="0"/>
              <a:t>између </a:t>
            </a:r>
            <a:r>
              <a:rPr lang="en-GB" smtClean="0"/>
              <a:t>променљивих</a:t>
            </a:r>
            <a:endParaRPr lang="sr-Cyrl-RS" smtClean="0"/>
          </a:p>
          <a:p>
            <a:pPr lvl="1"/>
            <a:r>
              <a:rPr lang="sr-Cyrl-RS" smtClean="0"/>
              <a:t>с</a:t>
            </a:r>
            <a:r>
              <a:rPr lang="en-GB" smtClean="0"/>
              <a:t>куп </a:t>
            </a:r>
            <a:r>
              <a:rPr lang="en-GB" smtClean="0"/>
              <a:t>показатеља који показује релативну величину разлика између средњих </a:t>
            </a:r>
            <a:r>
              <a:rPr lang="en-GB" smtClean="0"/>
              <a:t>вредности </a:t>
            </a:r>
            <a:r>
              <a:rPr lang="en-GB" smtClean="0"/>
              <a:t>или</a:t>
            </a:r>
            <a:endParaRPr lang="sr-Cyrl-RS" smtClean="0"/>
          </a:p>
          <a:p>
            <a:pPr lvl="1"/>
            <a:r>
              <a:rPr lang="en-GB" smtClean="0"/>
              <a:t>износ </a:t>
            </a:r>
            <a:r>
              <a:rPr lang="en-GB" smtClean="0"/>
              <a:t>укупне варијансе у зависној променљивој који се може предвидети на основу познавања вредности </a:t>
            </a:r>
            <a:r>
              <a:rPr lang="en-GB" smtClean="0"/>
              <a:t>независне </a:t>
            </a:r>
            <a:r>
              <a:rPr lang="en-GB" smtClean="0"/>
              <a:t>променљиве</a:t>
            </a:r>
            <a:endParaRPr lang="en-US" smtClean="0"/>
          </a:p>
          <a:p>
            <a:r>
              <a:rPr lang="en-GB" smtClean="0"/>
              <a:t>За </a:t>
            </a:r>
            <a:r>
              <a:rPr lang="en-GB" smtClean="0"/>
              <a:t>поређење група најчешће се </a:t>
            </a:r>
            <a:r>
              <a:rPr lang="en-GB" smtClean="0"/>
              <a:t>употребљавају </a:t>
            </a:r>
            <a:endParaRPr lang="sr-Cyrl-RS" smtClean="0"/>
          </a:p>
          <a:p>
            <a:pPr lvl="1"/>
            <a:r>
              <a:rPr lang="en-GB" b="1" i="1" smtClean="0"/>
              <a:t>парцијални </a:t>
            </a:r>
            <a:r>
              <a:rPr lang="en-GB" b="1" i="1" smtClean="0"/>
              <a:t>ета квадрат</a:t>
            </a:r>
            <a:r>
              <a:rPr lang="en-GB" smtClean="0"/>
              <a:t> и</a:t>
            </a:r>
            <a:r>
              <a:rPr lang="en-GB" b="1" smtClean="0"/>
              <a:t> </a:t>
            </a:r>
            <a:r>
              <a:rPr lang="en-GB" b="1" i="1" smtClean="0"/>
              <a:t>Cohen-ово </a:t>
            </a:r>
            <a:r>
              <a:rPr lang="en-GB" b="1" i="1" smtClean="0"/>
              <a:t>d</a:t>
            </a:r>
            <a:endParaRPr lang="sr-Cyrl-RS" b="1" i="1" smtClean="0"/>
          </a:p>
          <a:p>
            <a:pPr>
              <a:buNone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Величина утицаја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i="1" smtClean="0"/>
              <a:t>П</a:t>
            </a:r>
            <a:r>
              <a:rPr lang="en-GB" i="1" smtClean="0"/>
              <a:t>арцијални </a:t>
            </a:r>
            <a:r>
              <a:rPr lang="en-GB" i="1" smtClean="0"/>
              <a:t>ета квадрат</a:t>
            </a:r>
            <a:r>
              <a:rPr lang="en-GB" smtClean="0"/>
              <a:t> сразмеран је </a:t>
            </a:r>
            <a:r>
              <a:rPr lang="en-GB" smtClean="0"/>
              <a:t>делу </a:t>
            </a:r>
            <a:r>
              <a:rPr lang="en-GB" smtClean="0"/>
              <a:t>варијансе </a:t>
            </a:r>
            <a:r>
              <a:rPr lang="en-GB" smtClean="0"/>
              <a:t>зависне променљиве који је објашњен </a:t>
            </a:r>
            <a:r>
              <a:rPr lang="en-GB" smtClean="0"/>
              <a:t>независном </a:t>
            </a:r>
            <a:r>
              <a:rPr lang="en-GB" smtClean="0"/>
              <a:t>променљивом</a:t>
            </a:r>
            <a:endParaRPr lang="sr-Cyrl-RS" smtClean="0"/>
          </a:p>
          <a:p>
            <a:pPr lvl="1"/>
            <a:r>
              <a:rPr lang="sr-Cyrl-RS" smtClean="0"/>
              <a:t>м</a:t>
            </a:r>
            <a:r>
              <a:rPr lang="en-GB" smtClean="0"/>
              <a:t>оже </a:t>
            </a:r>
            <a:r>
              <a:rPr lang="en-GB" smtClean="0"/>
              <a:t>имати вредности у опсегу од 0 </a:t>
            </a:r>
            <a:r>
              <a:rPr lang="en-GB" smtClean="0"/>
              <a:t>до </a:t>
            </a:r>
            <a:r>
              <a:rPr lang="en-GB" smtClean="0"/>
              <a:t>1 </a:t>
            </a:r>
            <a:endParaRPr lang="sr-Cyrl-RS" smtClean="0"/>
          </a:p>
          <a:p>
            <a:r>
              <a:rPr lang="en-GB" smtClean="0"/>
              <a:t>Cohen-ово</a:t>
            </a:r>
            <a:r>
              <a:rPr lang="en-GB" i="1" smtClean="0"/>
              <a:t> </a:t>
            </a:r>
            <a:r>
              <a:rPr lang="en-GB" i="1" smtClean="0"/>
              <a:t>d</a:t>
            </a:r>
            <a:r>
              <a:rPr lang="en-GB" smtClean="0"/>
              <a:t> представља разлику између група изражену бројем </a:t>
            </a:r>
            <a:r>
              <a:rPr lang="en-GB" smtClean="0"/>
              <a:t>стандардних </a:t>
            </a:r>
            <a:r>
              <a:rPr lang="en-GB" smtClean="0"/>
              <a:t>одступања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Величина утицаја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69</a:t>
            </a:fld>
            <a:endParaRPr lang="en-US"/>
          </a:p>
        </p:txBody>
      </p:sp>
      <p:graphicFrame>
        <p:nvGraphicFramePr>
          <p:cNvPr id="1056769" name="Object 1"/>
          <p:cNvGraphicFramePr>
            <a:graphicFrameLocks noChangeAspect="1"/>
          </p:cNvGraphicFramePr>
          <p:nvPr/>
        </p:nvGraphicFramePr>
        <p:xfrm>
          <a:off x="-190500" y="2294810"/>
          <a:ext cx="9647767" cy="2048590"/>
        </p:xfrm>
        <a:graphic>
          <a:graphicData uri="http://schemas.openxmlformats.org/presentationml/2006/ole">
            <p:oleObj spid="_x0000_s1056769" name="Document" r:id="rId3" imgW="5764966" imgH="12240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610D-42AA-4B20-B251-ABB9643477A9}" type="slidenum">
              <a:rPr lang="en-US"/>
              <a:pPr/>
              <a:t>7</a:t>
            </a:fld>
            <a:endParaRPr lang="en-US"/>
          </a:p>
        </p:txBody>
      </p:sp>
      <p:sp>
        <p:nvSpPr>
          <p:cNvPr id="84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Пример</a:t>
            </a:r>
            <a:r>
              <a:rPr lang="ru-RU"/>
              <a:t>: </a:t>
            </a:r>
            <a:r>
              <a:rPr lang="sr-Latn-CS"/>
              <a:t>тест предзнака</a:t>
            </a:r>
          </a:p>
        </p:txBody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/>
              <a:t>Вероватноћа добијања једне негативне промене је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sr-Cyrl-CS" sz="2800"/>
              <a:t>Интересује нас </a:t>
            </a:r>
            <a:r>
              <a:rPr lang="sr-Latn-CS" sz="2800"/>
              <a:t>вероватноћ</a:t>
            </a:r>
            <a:r>
              <a:rPr lang="sr-Cyrl-CS" sz="2800"/>
              <a:t>а</a:t>
            </a:r>
            <a:r>
              <a:rPr lang="sr-Latn-CS" sz="2800"/>
              <a:t> добијања што </a:t>
            </a:r>
            <a:r>
              <a:rPr lang="sr-Cyrl-CS" sz="2800"/>
              <a:t>даље </a:t>
            </a:r>
            <a:r>
              <a:rPr lang="sr-Latn-CS" sz="2800"/>
              <a:t>вредности од очекиване</a:t>
            </a:r>
            <a:r>
              <a:rPr lang="sr-Cyrl-CS" sz="2800"/>
              <a:t> </a:t>
            </a:r>
            <a:r>
              <a:rPr lang="sr-Latn-CS" sz="2800"/>
              <a:t>6</a:t>
            </a:r>
            <a:endParaRPr lang="sr-Cyrl-CS" sz="2800"/>
          </a:p>
          <a:p>
            <a:r>
              <a:rPr lang="sr-Latn-CS" sz="2800"/>
              <a:t>Вероватноћа непостојања негативних промена ј</a:t>
            </a:r>
            <a:r>
              <a:rPr lang="sr-Cyrl-CS" sz="2800"/>
              <a:t>е</a:t>
            </a:r>
            <a:endParaRPr lang="sr-Latn-CS" sz="2800"/>
          </a:p>
        </p:txBody>
      </p:sp>
      <p:sp>
        <p:nvSpPr>
          <p:cNvPr id="844804" name="Rectangle 4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44805" name="Object 5"/>
          <p:cNvGraphicFramePr>
            <a:graphicFrameLocks noChangeAspect="1"/>
          </p:cNvGraphicFramePr>
          <p:nvPr/>
        </p:nvGraphicFramePr>
        <p:xfrm>
          <a:off x="442913" y="2441575"/>
          <a:ext cx="8559800" cy="885825"/>
        </p:xfrm>
        <a:graphic>
          <a:graphicData uri="http://schemas.openxmlformats.org/presentationml/2006/ole">
            <p:oleObj spid="_x0000_s844805" name="Equation" r:id="rId4" imgW="3594100" imgH="368300" progId="Equation.3">
              <p:embed/>
            </p:oleObj>
          </a:graphicData>
        </a:graphic>
      </p:graphicFrame>
      <p:sp>
        <p:nvSpPr>
          <p:cNvPr id="844806" name="Rectangle 6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44807" name="Object 7"/>
          <p:cNvGraphicFramePr>
            <a:graphicFrameLocks noChangeAspect="1"/>
          </p:cNvGraphicFramePr>
          <p:nvPr/>
        </p:nvGraphicFramePr>
        <p:xfrm>
          <a:off x="1216025" y="5437188"/>
          <a:ext cx="3978275" cy="800100"/>
        </p:xfrm>
        <a:graphic>
          <a:graphicData uri="http://schemas.openxmlformats.org/presentationml/2006/ole">
            <p:oleObj spid="_x0000_s844807" name="Equation" r:id="rId5" imgW="1701800" imgH="342900" progId="Equation.3">
              <p:embed/>
            </p:oleObj>
          </a:graphicData>
        </a:graphic>
      </p:graphicFrame>
      <p:sp>
        <p:nvSpPr>
          <p:cNvPr id="8448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Недостајући </a:t>
            </a:r>
            <a:r>
              <a:rPr lang="en-US" smtClean="0"/>
              <a:t>подаци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smtClean="0"/>
              <a:t>Покрените </a:t>
            </a:r>
            <a:r>
              <a:rPr lang="en-GB" smtClean="0"/>
              <a:t>процедуру</a:t>
            </a:r>
            <a:r>
              <a:rPr lang="en-GB" b="1" smtClean="0"/>
              <a:t> Descriptives </a:t>
            </a:r>
            <a:r>
              <a:rPr lang="en-GB" smtClean="0"/>
              <a:t>и утврдите процентуални удео недостајућих података за </a:t>
            </a:r>
            <a:r>
              <a:rPr lang="en-GB" smtClean="0"/>
              <a:t>сваку </a:t>
            </a:r>
            <a:r>
              <a:rPr lang="en-GB" smtClean="0"/>
              <a:t>променљиву</a:t>
            </a:r>
            <a:endParaRPr lang="sr-Cyrl-RS" smtClean="0"/>
          </a:p>
          <a:p>
            <a:r>
              <a:rPr lang="en-GB" smtClean="0"/>
              <a:t>Требало </a:t>
            </a:r>
            <a:r>
              <a:rPr lang="en-GB" smtClean="0"/>
              <a:t>би да размислите и о томе да ли су недостајући подаци расподељени насумично по случајевима или ту постоји </a:t>
            </a:r>
            <a:r>
              <a:rPr lang="en-GB" smtClean="0"/>
              <a:t>нека </a:t>
            </a:r>
            <a:r>
              <a:rPr lang="en-GB" smtClean="0"/>
              <a:t>правилност</a:t>
            </a:r>
            <a:endParaRPr lang="sr-Cyrl-RS" smtClean="0"/>
          </a:p>
          <a:p>
            <a:pPr lvl="1"/>
            <a:r>
              <a:rPr lang="en-GB" smtClean="0"/>
              <a:t>нпр</a:t>
            </a:r>
            <a:r>
              <a:rPr lang="en-GB" smtClean="0"/>
              <a:t>. многе жене нису одговориле на питање о </a:t>
            </a:r>
            <a:r>
              <a:rPr lang="en-GB" smtClean="0"/>
              <a:t>својој </a:t>
            </a:r>
            <a:r>
              <a:rPr lang="en-GB" smtClean="0"/>
              <a:t>старости</a:t>
            </a:r>
            <a:endParaRPr lang="sr-Cyrl-RS" smtClean="0"/>
          </a:p>
          <a:p>
            <a:r>
              <a:rPr lang="en-GB" smtClean="0"/>
              <a:t>СПСС </a:t>
            </a:r>
            <a:r>
              <a:rPr lang="en-GB" smtClean="0"/>
              <a:t>има </a:t>
            </a:r>
            <a:r>
              <a:rPr lang="en-GB" smtClean="0"/>
              <a:t>процедуру</a:t>
            </a:r>
            <a:r>
              <a:rPr lang="en-GB" b="1" smtClean="0"/>
              <a:t> </a:t>
            </a:r>
            <a:r>
              <a:rPr lang="en-GB" b="1" smtClean="0"/>
              <a:t>Missing Value Analysis </a:t>
            </a:r>
            <a:r>
              <a:rPr lang="en-GB" smtClean="0"/>
              <a:t>која олакшава проналажење правилности у </a:t>
            </a:r>
            <a:r>
              <a:rPr lang="en-GB" smtClean="0"/>
              <a:t>недостајућим </a:t>
            </a:r>
            <a:r>
              <a:rPr lang="en-GB" smtClean="0"/>
              <a:t>подацима</a:t>
            </a:r>
            <a:endParaRPr lang="sr-Cyrl-RS" smtClean="0"/>
          </a:p>
          <a:p>
            <a:pPr lvl="1"/>
            <a:r>
              <a:rPr lang="en-GB" smtClean="0"/>
              <a:t>последњ</a:t>
            </a:r>
            <a:r>
              <a:rPr lang="sr-Cyrl-RS" smtClean="0"/>
              <a:t>а</a:t>
            </a:r>
            <a:r>
              <a:rPr lang="en-GB" smtClean="0"/>
              <a:t> опциј</a:t>
            </a:r>
            <a:r>
              <a:rPr lang="sr-Cyrl-RS" smtClean="0"/>
              <a:t>а</a:t>
            </a:r>
            <a:r>
              <a:rPr lang="en-GB" smtClean="0"/>
              <a:t> </a:t>
            </a:r>
            <a:r>
              <a:rPr lang="en-GB" smtClean="0"/>
              <a:t>у </a:t>
            </a:r>
            <a:r>
              <a:rPr lang="en-GB" smtClean="0"/>
              <a:t>менију</a:t>
            </a:r>
            <a:r>
              <a:rPr lang="en-GB" b="1" smtClean="0"/>
              <a:t> </a:t>
            </a:r>
            <a:r>
              <a:rPr lang="en-GB" b="1" smtClean="0"/>
              <a:t>Analyze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Недостајући </a:t>
            </a:r>
            <a:r>
              <a:rPr lang="en-US" smtClean="0"/>
              <a:t>подаци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mtClean="0"/>
              <a:t>Опција</a:t>
            </a:r>
            <a:r>
              <a:rPr lang="en-US" b="1" smtClean="0"/>
              <a:t> Exclude cases listwise </a:t>
            </a:r>
            <a:r>
              <a:rPr lang="en-US" smtClean="0"/>
              <a:t>значи да ће бити анализирани само случајеви </a:t>
            </a:r>
            <a:r>
              <a:rPr lang="en-US" smtClean="0"/>
              <a:t>у </a:t>
            </a:r>
            <a:endParaRPr lang="sr-Cyrl-RS" smtClean="0"/>
          </a:p>
          <a:p>
            <a:pPr lvl="1"/>
            <a:r>
              <a:rPr lang="en-US" smtClean="0"/>
              <a:t>којима </a:t>
            </a:r>
            <a:r>
              <a:rPr lang="en-US" smtClean="0"/>
              <a:t>за</a:t>
            </a:r>
            <a:r>
              <a:rPr lang="en-US" i="1" smtClean="0"/>
              <a:t> све променљиве</a:t>
            </a:r>
            <a:r>
              <a:rPr lang="en-US" smtClean="0"/>
              <a:t> наведене у пољу</a:t>
            </a:r>
            <a:r>
              <a:rPr lang="en-US" b="1" smtClean="0"/>
              <a:t> Variables </a:t>
            </a:r>
            <a:r>
              <a:rPr lang="en-US" smtClean="0"/>
              <a:t>постоје</a:t>
            </a:r>
            <a:r>
              <a:rPr lang="en-US" i="1" smtClean="0"/>
              <a:t> </a:t>
            </a:r>
            <a:r>
              <a:rPr lang="en-US" i="1" smtClean="0"/>
              <a:t>сви</a:t>
            </a:r>
            <a:r>
              <a:rPr lang="en-US" smtClean="0"/>
              <a:t> </a:t>
            </a:r>
            <a:r>
              <a:rPr lang="en-US" smtClean="0"/>
              <a:t>подаци</a:t>
            </a:r>
            <a:endParaRPr lang="sr-Cyrl-RS" smtClean="0"/>
          </a:p>
          <a:p>
            <a:pPr lvl="0"/>
            <a:r>
              <a:rPr lang="en-US" smtClean="0"/>
              <a:t>Опција</a:t>
            </a:r>
            <a:r>
              <a:rPr lang="en-US" b="1" smtClean="0"/>
              <a:t> </a:t>
            </a:r>
            <a:r>
              <a:rPr lang="en-US" b="1" smtClean="0"/>
              <a:t>Exclude cases pairwise </a:t>
            </a:r>
            <a:r>
              <a:rPr lang="en-US" smtClean="0"/>
              <a:t>(понекад пише</a:t>
            </a:r>
            <a:r>
              <a:rPr lang="en-US" i="1" smtClean="0"/>
              <a:t> Exclude cases analysis by analysis)</a:t>
            </a:r>
            <a:r>
              <a:rPr lang="en-US" smtClean="0"/>
              <a:t> значи да</a:t>
            </a:r>
            <a:r>
              <a:rPr lang="en-US" b="1" smtClean="0"/>
              <a:t> </a:t>
            </a:r>
            <a:r>
              <a:rPr lang="en-US" smtClean="0"/>
              <a:t>ће</a:t>
            </a:r>
            <a:r>
              <a:rPr lang="en-US" b="1" smtClean="0"/>
              <a:t> </a:t>
            </a:r>
            <a:r>
              <a:rPr lang="en-US" smtClean="0"/>
              <a:t>случај (</a:t>
            </a:r>
            <a:r>
              <a:rPr lang="en-US" smtClean="0"/>
              <a:t>особа</a:t>
            </a:r>
            <a:r>
              <a:rPr lang="en-US" smtClean="0"/>
              <a:t>)</a:t>
            </a:r>
            <a:endParaRPr lang="sr-Cyrl-RS" smtClean="0"/>
          </a:p>
          <a:p>
            <a:pPr lvl="1"/>
            <a:r>
              <a:rPr lang="en-US" smtClean="0"/>
              <a:t>бити </a:t>
            </a:r>
            <a:r>
              <a:rPr lang="en-US" smtClean="0"/>
              <a:t>искључен само из оних анализа за које му недостаје неки од </a:t>
            </a:r>
            <a:r>
              <a:rPr lang="en-US" smtClean="0"/>
              <a:t>неопходних </a:t>
            </a:r>
            <a:r>
              <a:rPr lang="en-US" smtClean="0"/>
              <a:t>података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Недостајући </a:t>
            </a:r>
            <a:r>
              <a:rPr lang="en-US" smtClean="0"/>
              <a:t>подаци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Опција</a:t>
            </a:r>
            <a:r>
              <a:rPr lang="en-US" b="1" smtClean="0"/>
              <a:t> Replace with mean</a:t>
            </a:r>
            <a:r>
              <a:rPr lang="en-US" smtClean="0"/>
              <a:t>, доступна у неким СПСС-овим статистичким поступцима (нпр. </a:t>
            </a:r>
            <a:r>
              <a:rPr lang="en-US" smtClean="0"/>
              <a:t>вишеструкој </a:t>
            </a:r>
            <a:r>
              <a:rPr lang="en-US" smtClean="0"/>
              <a:t>регресији)</a:t>
            </a:r>
            <a:endParaRPr lang="sr-Cyrl-RS" smtClean="0"/>
          </a:p>
          <a:p>
            <a:pPr lvl="1"/>
            <a:r>
              <a:rPr lang="en-US" smtClean="0"/>
              <a:t>значи </a:t>
            </a:r>
            <a:r>
              <a:rPr lang="en-US" smtClean="0"/>
              <a:t>да ће бити израчуната средња вредност свих променљивих и да ће њоме бити замењени </a:t>
            </a:r>
            <a:r>
              <a:rPr lang="en-US" smtClean="0"/>
              <a:t>недостајући </a:t>
            </a:r>
            <a:r>
              <a:rPr lang="en-US" smtClean="0"/>
              <a:t>подаци</a:t>
            </a:r>
            <a:endParaRPr lang="sr-Cyrl-RS" smtClean="0"/>
          </a:p>
          <a:p>
            <a:pPr lvl="1"/>
            <a:r>
              <a:rPr lang="sr-Cyrl-RS" smtClean="0"/>
              <a:t>о</a:t>
            </a:r>
            <a:r>
              <a:rPr lang="en-US" smtClean="0"/>
              <a:t>ву </a:t>
            </a:r>
            <a:r>
              <a:rPr lang="en-US" smtClean="0"/>
              <a:t>опцију</a:t>
            </a:r>
            <a:r>
              <a:rPr lang="en-US" i="1" smtClean="0"/>
              <a:t> никада</a:t>
            </a:r>
            <a:r>
              <a:rPr lang="en-US" smtClean="0"/>
              <a:t> не би требало да користите, пошто може знатно да искриви </a:t>
            </a:r>
            <a:r>
              <a:rPr lang="en-US" smtClean="0"/>
              <a:t>резултате </a:t>
            </a:r>
            <a:r>
              <a:rPr lang="en-US" smtClean="0"/>
              <a:t>анализе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Недостајући подаци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smtClean="0"/>
              <a:t>Кад</a:t>
            </a:r>
            <a:r>
              <a:rPr lang="sr-Cyrl-RS" smtClean="0"/>
              <a:t>а</a:t>
            </a:r>
            <a:r>
              <a:rPr lang="en-GB" smtClean="0"/>
              <a:t> год радите неки статистички поступак, притисните дугме</a:t>
            </a:r>
            <a:r>
              <a:rPr lang="en-GB" b="1" smtClean="0"/>
              <a:t> Options </a:t>
            </a:r>
            <a:r>
              <a:rPr lang="en-GB" smtClean="0"/>
              <a:t>и проверите која је од наведених </a:t>
            </a:r>
            <a:r>
              <a:rPr lang="en-GB" smtClean="0"/>
              <a:t>опција </a:t>
            </a:r>
            <a:r>
              <a:rPr lang="en-GB" smtClean="0"/>
              <a:t>потвр</a:t>
            </a:r>
            <a:r>
              <a:rPr lang="sr-Cyrl-RS" smtClean="0"/>
              <a:t>ђ</a:t>
            </a:r>
            <a:r>
              <a:rPr lang="en-GB" smtClean="0"/>
              <a:t>ена </a:t>
            </a:r>
            <a:endParaRPr lang="sr-Cyrl-RS" smtClean="0"/>
          </a:p>
          <a:p>
            <a:pPr lvl="1"/>
            <a:r>
              <a:rPr lang="en-GB" smtClean="0"/>
              <a:t>подразумевана </a:t>
            </a:r>
            <a:r>
              <a:rPr lang="en-GB" smtClean="0"/>
              <a:t>опција мења у зависности </a:t>
            </a:r>
            <a:r>
              <a:rPr lang="en-GB" smtClean="0"/>
              <a:t>од </a:t>
            </a:r>
            <a:r>
              <a:rPr lang="en-GB" smtClean="0"/>
              <a:t>поступка</a:t>
            </a:r>
            <a:endParaRPr lang="sr-Cyrl-RS" smtClean="0"/>
          </a:p>
          <a:p>
            <a:r>
              <a:rPr lang="sr-Cyrl-RS" smtClean="0"/>
              <a:t>И</a:t>
            </a:r>
            <a:r>
              <a:rPr lang="en-GB" smtClean="0"/>
              <a:t>скључите </a:t>
            </a:r>
            <a:r>
              <a:rPr lang="en-GB" smtClean="0"/>
              <a:t>само из оних анализа за које им недостају подаци</a:t>
            </a:r>
            <a:r>
              <a:rPr lang="en-GB" b="1" smtClean="0"/>
              <a:t> (</a:t>
            </a:r>
            <a:r>
              <a:rPr lang="en-GB" b="1" smtClean="0"/>
              <a:t>pairwise</a:t>
            </a:r>
            <a:r>
              <a:rPr lang="en-GB" b="1" smtClean="0"/>
              <a:t>)</a:t>
            </a:r>
            <a:endParaRPr lang="sr-Cyrl-RS" b="1" smtClean="0"/>
          </a:p>
          <a:p>
            <a:r>
              <a:rPr lang="en-GB" smtClean="0"/>
              <a:t>Једина </a:t>
            </a:r>
            <a:r>
              <a:rPr lang="en-GB" smtClean="0"/>
              <a:t>ситуација када би вам могло затребати да анализе ограничите само на случајеве који имају податке за све променљиве</a:t>
            </a:r>
            <a:r>
              <a:rPr lang="en-GB" b="1" smtClean="0"/>
              <a:t> (listwise</a:t>
            </a:r>
            <a:r>
              <a:rPr lang="en-GB" b="1" smtClean="0"/>
              <a:t>)</a:t>
            </a:r>
            <a:r>
              <a:rPr lang="en-GB" smtClean="0"/>
              <a:t> </a:t>
            </a:r>
            <a:endParaRPr lang="sr-Cyrl-RS" smtClean="0"/>
          </a:p>
          <a:p>
            <a:pPr lvl="1"/>
            <a:r>
              <a:rPr lang="en-GB" smtClean="0"/>
              <a:t>јесте </a:t>
            </a:r>
            <a:r>
              <a:rPr lang="en-GB" smtClean="0"/>
              <a:t>она када треба размотрити само </a:t>
            </a:r>
            <a:r>
              <a:rPr lang="en-GB" smtClean="0"/>
              <a:t>подскуп </a:t>
            </a:r>
            <a:r>
              <a:rPr lang="en-GB" smtClean="0"/>
              <a:t>случајева </a:t>
            </a:r>
            <a:r>
              <a:rPr lang="en-GB" smtClean="0"/>
              <a:t>који даје потпун </a:t>
            </a:r>
            <a:r>
              <a:rPr lang="en-GB" smtClean="0"/>
              <a:t>скуп </a:t>
            </a:r>
            <a:r>
              <a:rPr lang="en-GB" smtClean="0"/>
              <a:t>резултата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Бројеви који </a:t>
            </a:r>
            <a:r>
              <a:rPr lang="en-GB" smtClean="0"/>
              <a:t>чудно </a:t>
            </a:r>
            <a:r>
              <a:rPr lang="en-GB" smtClean="0"/>
              <a:t>изгледају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Излазни резултат из СПСС-а понекад садржи чудне бројеве </a:t>
            </a:r>
            <a:r>
              <a:rPr lang="en-GB" smtClean="0"/>
              <a:t>облика </a:t>
            </a:r>
            <a:r>
              <a:rPr lang="en-GB" smtClean="0"/>
              <a:t>1,24Е-02 </a:t>
            </a:r>
            <a:endParaRPr lang="sr-Cyrl-RS" smtClean="0"/>
          </a:p>
          <a:p>
            <a:pPr lvl="1"/>
            <a:r>
              <a:rPr lang="en-GB" smtClean="0"/>
              <a:t>мали </a:t>
            </a:r>
            <a:r>
              <a:rPr lang="en-GB" smtClean="0"/>
              <a:t>бројеви које је СПСС приказао у тзв. </a:t>
            </a:r>
            <a:r>
              <a:rPr lang="en-GB" smtClean="0"/>
              <a:t>научној </a:t>
            </a:r>
            <a:r>
              <a:rPr lang="en-GB" smtClean="0"/>
              <a:t>нотацији</a:t>
            </a:r>
            <a:endParaRPr lang="sr-Cyrl-RS" smtClean="0"/>
          </a:p>
          <a:p>
            <a:r>
              <a:rPr lang="sr-Cyrl-RS" smtClean="0"/>
              <a:t>У</a:t>
            </a:r>
            <a:r>
              <a:rPr lang="en-GB" smtClean="0"/>
              <a:t> </a:t>
            </a:r>
            <a:r>
              <a:rPr lang="en-GB" smtClean="0"/>
              <a:t>главном менију изаберите</a:t>
            </a:r>
            <a:r>
              <a:rPr lang="en-GB" b="1" smtClean="0"/>
              <a:t> Edit,</a:t>
            </a:r>
            <a:r>
              <a:rPr lang="en-GB" smtClean="0"/>
              <a:t> затим</a:t>
            </a:r>
            <a:r>
              <a:rPr lang="en-GB" b="1" smtClean="0"/>
              <a:t> Options,</a:t>
            </a:r>
            <a:r>
              <a:rPr lang="en-GB" smtClean="0"/>
              <a:t> и </a:t>
            </a:r>
            <a:r>
              <a:rPr lang="en-GB" smtClean="0"/>
              <a:t>потврдите </a:t>
            </a:r>
            <a:r>
              <a:rPr lang="en-GB" smtClean="0"/>
              <a:t>опцију</a:t>
            </a:r>
            <a:r>
              <a:rPr lang="en-GB" b="1" smtClean="0"/>
              <a:t> </a:t>
            </a:r>
            <a:r>
              <a:rPr lang="en-GB" b="1" smtClean="0"/>
              <a:t>No scientific notation for small numbers in tables </a:t>
            </a:r>
            <a:r>
              <a:rPr lang="en-GB" smtClean="0"/>
              <a:t>на </a:t>
            </a:r>
            <a:r>
              <a:rPr lang="en-GB" smtClean="0"/>
              <a:t>картици</a:t>
            </a:r>
            <a:r>
              <a:rPr lang="en-GB" b="1" smtClean="0"/>
              <a:t> </a:t>
            </a:r>
            <a:r>
              <a:rPr lang="en-GB" b="1" smtClean="0"/>
              <a:t>General</a:t>
            </a:r>
            <a:endParaRPr lang="en-US" smtClean="0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3</a:t>
            </a:r>
            <a:endParaRPr lang="sr-Latn-CS" smtClean="0"/>
          </a:p>
          <a:p>
            <a:r>
              <a:rPr lang="en-US" smtClean="0"/>
              <a:t>© </a:t>
            </a:r>
            <a:r>
              <a:rPr lang="ru-RU" smtClean="0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FB9D8-D372-4AB1-B2C3-0BBD67CCDBF7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D48-2895-4A86-B17F-DA96C5E62418}" type="slidenum">
              <a:rPr lang="en-US"/>
              <a:pPr/>
              <a:t>75</a:t>
            </a:fld>
            <a:endParaRPr lang="en-US"/>
          </a:p>
        </p:txBody>
      </p:sp>
      <p:sp>
        <p:nvSpPr>
          <p:cNvPr id="91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Упоређивање средине малих узорака</a:t>
            </a:r>
            <a:r>
              <a:rPr lang="sr-Latn-CS" sz="3600"/>
              <a:t> </a:t>
            </a:r>
            <a:r>
              <a:rPr lang="sr-Cyrl-CS" sz="3600"/>
              <a:t>- </a:t>
            </a:r>
            <a:r>
              <a:rPr lang="pl-PL" sz="3600" i="1"/>
              <a:t>t</a:t>
            </a:r>
            <a:r>
              <a:rPr lang="pl-PL" sz="3600"/>
              <a:t> </a:t>
            </a:r>
            <a:r>
              <a:rPr lang="en-GB" sz="3600"/>
              <a:t>расподела</a:t>
            </a:r>
            <a:r>
              <a:rPr lang="sr-Latn-CS" sz="3600"/>
              <a:t> </a:t>
            </a:r>
          </a:p>
        </p:txBody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pl-PL" sz="2800"/>
              <a:t>Расподел</a:t>
            </a:r>
            <a:r>
              <a:rPr lang="sr-Cyrl-CS" sz="2800"/>
              <a:t>е </a:t>
            </a:r>
            <a:r>
              <a:rPr lang="pl-PL" sz="2800"/>
              <a:t>вероватноће кој</a:t>
            </a:r>
            <a:r>
              <a:rPr lang="sr-Cyrl-CS" sz="2800"/>
              <a:t>е </a:t>
            </a:r>
            <a:r>
              <a:rPr lang="pl-PL" sz="2800"/>
              <a:t>смо до сад</a:t>
            </a:r>
            <a:r>
              <a:rPr lang="sr-Cyrl-CS" sz="2800"/>
              <a:t>а </a:t>
            </a:r>
            <a:r>
              <a:rPr lang="pl-PL" sz="2800"/>
              <a:t>користили ни</a:t>
            </a:r>
            <a:r>
              <a:rPr lang="sr-Cyrl-CS" sz="2800"/>
              <a:t>су</a:t>
            </a:r>
            <a:r>
              <a:rPr lang="pl-PL" sz="2800"/>
              <a:t> зависил</a:t>
            </a:r>
            <a:r>
              <a:rPr lang="sr-Cyrl-CS" sz="2800"/>
              <a:t>е</a:t>
            </a:r>
            <a:r>
              <a:rPr lang="pl-PL" sz="2800"/>
              <a:t> ни од једне особине </a:t>
            </a:r>
            <a:r>
              <a:rPr lang="sr-Cyrl-CS" sz="2800"/>
              <a:t>самих података</a:t>
            </a:r>
            <a:r>
              <a:rPr lang="sr-Latn-CS" sz="2800"/>
              <a:t> 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pl-PL" sz="2800"/>
              <a:t>Да бисмо користили </a:t>
            </a:r>
            <a:r>
              <a:rPr lang="sr-Latn-CS" sz="2800" i="1"/>
              <a:t>t</a:t>
            </a:r>
            <a:r>
              <a:rPr lang="sr-Latn-CS" sz="2800"/>
              <a:t> </a:t>
            </a:r>
            <a:r>
              <a:rPr lang="pl-PL" sz="2800"/>
              <a:t>расподелу треба да направимо пре</a:t>
            </a:r>
            <a:r>
              <a:rPr lang="sr-Cyrl-CS" sz="2800"/>
              <a:t>т</a:t>
            </a:r>
            <a:r>
              <a:rPr lang="pl-PL" sz="2800"/>
              <a:t>поставку о расподели из које су </a:t>
            </a:r>
            <a:r>
              <a:rPr lang="sr-Cyrl-CS" sz="2800"/>
              <a:t>посматрања </a:t>
            </a:r>
            <a:r>
              <a:rPr lang="pl-PL" sz="2800"/>
              <a:t>узет</a:t>
            </a:r>
            <a:r>
              <a:rPr lang="sr-Cyrl-CS" sz="2800"/>
              <a:t>а</a:t>
            </a:r>
            <a:r>
              <a:rPr lang="pl-PL" sz="2800"/>
              <a:t>, 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pl-PL" sz="2400"/>
              <a:t>расподел</a:t>
            </a:r>
            <a:r>
              <a:rPr lang="sr-Cyrl-CS" sz="2400"/>
              <a:t>и </a:t>
            </a:r>
            <a:r>
              <a:rPr lang="pl-PL" sz="2400"/>
              <a:t>променљ</a:t>
            </a:r>
            <a:r>
              <a:rPr lang="sr-Cyrl-CS" sz="2400"/>
              <a:t>иве </a:t>
            </a:r>
            <a:r>
              <a:rPr lang="pl-PL" sz="2400"/>
              <a:t>у популацији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pl-PL" sz="2800"/>
              <a:t>Mорамо претпоставити да је ово Нормална расподела</a:t>
            </a:r>
            <a:r>
              <a:rPr lang="sr-Latn-CS" sz="2800"/>
              <a:t> 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sr-Latn-CS" sz="2800" i="1"/>
              <a:t>t</a:t>
            </a:r>
            <a:r>
              <a:rPr lang="sr-Latn-CS" sz="2800"/>
              <a:t> </a:t>
            </a:r>
            <a:r>
              <a:rPr lang="pl-PL" sz="2800"/>
              <a:t>расподела</a:t>
            </a:r>
            <a:r>
              <a:rPr lang="sr-Cyrl-CS" sz="2800"/>
              <a:t> је</a:t>
            </a:r>
            <a:r>
              <a:rPr lang="pl-PL" sz="2800"/>
              <a:t> једна од оних кој</a:t>
            </a:r>
            <a:r>
              <a:rPr lang="sr-Cyrl-CS" sz="2800"/>
              <a:t>е потичу </a:t>
            </a:r>
            <a:r>
              <a:rPr lang="pl-PL" sz="2800"/>
              <a:t>из Нормалне</a:t>
            </a:r>
            <a:r>
              <a:rPr lang="sr-Cyrl-CS" sz="2800"/>
              <a:t> расподеле</a:t>
            </a:r>
            <a:r>
              <a:rPr lang="sr-Latn-CS" sz="28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B0A0-A30B-4675-A9D2-73A26635B130}" type="slidenum">
              <a:rPr lang="en-US"/>
              <a:pPr/>
              <a:t>76</a:t>
            </a:fld>
            <a:endParaRPr lang="en-US"/>
          </a:p>
        </p:txBody>
      </p:sp>
      <p:sp>
        <p:nvSpPr>
          <p:cNvPr id="91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i="1"/>
              <a:t>t</a:t>
            </a:r>
            <a:r>
              <a:rPr lang="pl-PL"/>
              <a:t> </a:t>
            </a:r>
            <a:r>
              <a:rPr lang="en-GB"/>
              <a:t>расподела</a:t>
            </a:r>
            <a:endParaRPr lang="sr-Latn-CS"/>
          </a:p>
        </p:txBody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Претпоставимо да имамо случајни узорак посматрања из расподеле</a:t>
            </a:r>
            <a:endParaRPr lang="sr-Cyrl-CS"/>
          </a:p>
          <a:p>
            <a:pPr lvl="1"/>
            <a:r>
              <a:rPr lang="pl-PL"/>
              <a:t>са средином µ и варијансом </a:t>
            </a:r>
            <a:r>
              <a:rPr lang="sr-Latn-CS"/>
              <a:t>σ</a:t>
            </a:r>
            <a:r>
              <a:rPr lang="sr-Latn-CS" baseline="30000"/>
              <a:t>2</a:t>
            </a:r>
            <a:endParaRPr lang="sr-Cyrl-CS" baseline="30000"/>
          </a:p>
          <a:p>
            <a:r>
              <a:rPr lang="pl-PL"/>
              <a:t>Расподела свих могућих средина узорка</a:t>
            </a:r>
            <a:r>
              <a:rPr lang="sr-Latn-CS"/>
              <a:t> </a:t>
            </a:r>
            <a:r>
              <a:rPr lang="pl-PL"/>
              <a:t>тј. </a:t>
            </a:r>
            <a:r>
              <a:rPr lang="sr-Cyrl-CS"/>
              <a:t>свих </a:t>
            </a:r>
            <a:r>
              <a:rPr lang="pl-PL"/>
              <a:t>могућих </a:t>
            </a:r>
            <a:r>
              <a:rPr lang="sr-Cyrl-CS"/>
              <a:t>    </a:t>
            </a:r>
          </a:p>
          <a:p>
            <a:pPr lvl="1"/>
            <a:r>
              <a:rPr lang="pl-PL"/>
              <a:t>има средину µ и стандардно одступање</a:t>
            </a:r>
            <a:endParaRPr lang="sr-Cyrl-CS"/>
          </a:p>
          <a:p>
            <a:pPr lvl="1"/>
            <a:endParaRPr lang="sr-Cyrl-CS"/>
          </a:p>
          <a:p>
            <a:pPr lvl="1"/>
            <a:r>
              <a:rPr lang="pl-PL"/>
              <a:t>стандардн</a:t>
            </a:r>
            <a:r>
              <a:rPr lang="sr-Cyrl-CS"/>
              <a:t>у </a:t>
            </a:r>
            <a:r>
              <a:rPr lang="pl-PL"/>
              <a:t>грешк</a:t>
            </a:r>
            <a:r>
              <a:rPr lang="sr-Cyrl-CS"/>
              <a:t>у </a:t>
            </a:r>
            <a:r>
              <a:rPr lang="pl-PL"/>
              <a:t>средине узорка, процењен</a:t>
            </a:r>
            <a:r>
              <a:rPr lang="sr-Cyrl-CS"/>
              <a:t>у </a:t>
            </a:r>
            <a:r>
              <a:rPr lang="pl-PL"/>
              <a:t>из података уз помоћ </a:t>
            </a:r>
            <a:endParaRPr lang="sr-Cyrl-CS"/>
          </a:p>
          <a:p>
            <a:endParaRPr lang="sr-Latn-CS"/>
          </a:p>
        </p:txBody>
      </p:sp>
      <p:sp>
        <p:nvSpPr>
          <p:cNvPr id="918532" name="Rectangle 4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18533" name="Object 5"/>
          <p:cNvGraphicFramePr>
            <a:graphicFrameLocks noChangeAspect="1"/>
          </p:cNvGraphicFramePr>
          <p:nvPr/>
        </p:nvGraphicFramePr>
        <p:xfrm>
          <a:off x="3971925" y="3536950"/>
          <a:ext cx="365125" cy="533400"/>
        </p:xfrm>
        <a:graphic>
          <a:graphicData uri="http://schemas.openxmlformats.org/presentationml/2006/ole">
            <p:oleObj spid="_x0000_s918533" name="Equation" r:id="rId4" imgW="126725" imgH="177415" progId="Equation.3">
              <p:embed/>
            </p:oleObj>
          </a:graphicData>
        </a:graphic>
      </p:graphicFrame>
      <p:sp>
        <p:nvSpPr>
          <p:cNvPr id="918534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18535" name="Object 7"/>
          <p:cNvGraphicFramePr>
            <a:graphicFrameLocks noChangeAspect="1"/>
          </p:cNvGraphicFramePr>
          <p:nvPr/>
        </p:nvGraphicFramePr>
        <p:xfrm>
          <a:off x="1330325" y="4592638"/>
          <a:ext cx="1282700" cy="668337"/>
        </p:xfrm>
        <a:graphic>
          <a:graphicData uri="http://schemas.openxmlformats.org/presentationml/2006/ole">
            <p:oleObj spid="_x0000_s918535" name="Equation" r:id="rId5" imgW="457200" imgH="241300" progId="Equation.3">
              <p:embed/>
            </p:oleObj>
          </a:graphicData>
        </a:graphic>
      </p:graphicFrame>
      <p:sp>
        <p:nvSpPr>
          <p:cNvPr id="9185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18537" name="Object 9"/>
          <p:cNvGraphicFramePr>
            <a:graphicFrameLocks noChangeAspect="1"/>
          </p:cNvGraphicFramePr>
          <p:nvPr/>
        </p:nvGraphicFramePr>
        <p:xfrm>
          <a:off x="6792913" y="5549900"/>
          <a:ext cx="1157287" cy="642938"/>
        </p:xfrm>
        <a:graphic>
          <a:graphicData uri="http://schemas.openxmlformats.org/presentationml/2006/ole">
            <p:oleObj spid="_x0000_s918537" name="Equation" r:id="rId6" imgW="431613" imgH="241195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7DE0-CDD8-4F15-82BE-11BB2BE872B2}" type="slidenum">
              <a:rPr lang="en-US"/>
              <a:pPr/>
              <a:t>77</a:t>
            </a:fld>
            <a:endParaRPr lang="en-US"/>
          </a:p>
        </p:txBody>
      </p:sp>
      <p:sp>
        <p:nvSpPr>
          <p:cNvPr id="92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i="1"/>
              <a:t>t</a:t>
            </a:r>
            <a:r>
              <a:rPr lang="pl-PL"/>
              <a:t> </a:t>
            </a:r>
            <a:r>
              <a:rPr lang="en-GB"/>
              <a:t>расподела</a:t>
            </a:r>
            <a:endParaRPr lang="sr-Latn-CS"/>
          </a:p>
        </p:txBody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800"/>
              <a:t>Однос </a:t>
            </a:r>
            <a:r>
              <a:rPr lang="sr-Cyrl-CS" sz="2800"/>
              <a:t>                     </a:t>
            </a:r>
            <a:r>
              <a:rPr lang="pl-PL" sz="2800"/>
              <a:t>ће пратити Нормалну расподелу која има средину 0 и стандардно одступање 1</a:t>
            </a:r>
            <a:endParaRPr lang="sr-Cyrl-CS" sz="2800"/>
          </a:p>
          <a:p>
            <a:pPr lvl="1"/>
            <a:r>
              <a:rPr lang="pl-PL" sz="2400"/>
              <a:t>Стандардизован</a:t>
            </a:r>
            <a:r>
              <a:rPr lang="sr-Cyrl-CS" sz="2400"/>
              <a:t>у</a:t>
            </a:r>
            <a:r>
              <a:rPr lang="pl-PL" sz="2400"/>
              <a:t> Нормалн</a:t>
            </a:r>
            <a:r>
              <a:rPr lang="sr-Cyrl-CS" sz="2400"/>
              <a:t>у </a:t>
            </a:r>
            <a:r>
              <a:rPr lang="pl-PL" sz="2400"/>
              <a:t>расподел</a:t>
            </a:r>
            <a:r>
              <a:rPr lang="sr-Cyrl-CS" sz="2400"/>
              <a:t>у</a:t>
            </a:r>
          </a:p>
          <a:p>
            <a:r>
              <a:rPr lang="pl-PL" sz="2800"/>
              <a:t>Ово </a:t>
            </a:r>
            <a:r>
              <a:rPr lang="sr-Cyrl-CS" sz="2800"/>
              <a:t>није </a:t>
            </a:r>
            <a:r>
              <a:rPr lang="pl-PL" sz="2800"/>
              <a:t>тачно за мале узорке</a:t>
            </a:r>
            <a:endParaRPr lang="sr-Cyrl-CS" sz="2800"/>
          </a:p>
          <a:p>
            <a:r>
              <a:rPr lang="pl-PL" sz="2800"/>
              <a:t>Процењен</a:t>
            </a:r>
            <a:r>
              <a:rPr lang="sr-Cyrl-CS" sz="2800"/>
              <a:t>о </a:t>
            </a:r>
            <a:r>
              <a:rPr lang="pl-PL" sz="2800"/>
              <a:t>стандардн</a:t>
            </a:r>
            <a:r>
              <a:rPr lang="sr-Cyrl-CS" sz="2800"/>
              <a:t>о </a:t>
            </a:r>
            <a:r>
              <a:rPr lang="pl-PL" sz="2800"/>
              <a:t>одступање </a:t>
            </a:r>
            <a:r>
              <a:rPr lang="pl-PL" sz="2800" i="1"/>
              <a:t>s</a:t>
            </a:r>
            <a:r>
              <a:rPr lang="pl-PL" sz="2800"/>
              <a:t>, мо</a:t>
            </a:r>
            <a:r>
              <a:rPr lang="sr-Cyrl-CS" sz="2800"/>
              <a:t>ж</a:t>
            </a:r>
            <a:r>
              <a:rPr lang="pl-PL" sz="2800"/>
              <a:t>е да варира до узорка до узорка</a:t>
            </a:r>
            <a:endParaRPr lang="sr-Cyrl-CS" sz="2800"/>
          </a:p>
          <a:p>
            <a:r>
              <a:rPr lang="pl-PL" sz="2800"/>
              <a:t>Узорци са малим стандардним одступањ</a:t>
            </a:r>
            <a:r>
              <a:rPr lang="sr-Cyrl-CS" sz="2800"/>
              <a:t>и</a:t>
            </a:r>
            <a:r>
              <a:rPr lang="pl-PL" sz="2800"/>
              <a:t>ма  </a:t>
            </a:r>
            <a:endParaRPr lang="sr-Cyrl-CS" sz="2800"/>
          </a:p>
          <a:p>
            <a:pPr lvl="1"/>
            <a:r>
              <a:rPr lang="sr-Cyrl-CS" sz="2400"/>
              <a:t>дају</a:t>
            </a:r>
            <a:r>
              <a:rPr lang="pl-PL" sz="2400"/>
              <a:t> </a:t>
            </a:r>
            <a:r>
              <a:rPr lang="sr-Cyrl-CS" sz="2400"/>
              <a:t>веома </a:t>
            </a:r>
            <a:r>
              <a:rPr lang="pl-PL" sz="2400"/>
              <a:t>велике </a:t>
            </a:r>
            <a:r>
              <a:rPr lang="sr-Cyrl-CS" sz="2400"/>
              <a:t>количнике </a:t>
            </a:r>
            <a:r>
              <a:rPr lang="pl-PL" sz="2400"/>
              <a:t>и расподела ће имати много дужи крај</a:t>
            </a:r>
            <a:r>
              <a:rPr lang="sr-Cyrl-CS" sz="2400"/>
              <a:t> него </a:t>
            </a:r>
            <a:r>
              <a:rPr lang="pl-PL" sz="2400"/>
              <a:t>Нормалн</a:t>
            </a:r>
            <a:r>
              <a:rPr lang="sr-Cyrl-CS" sz="2400"/>
              <a:t>а расподела</a:t>
            </a:r>
            <a:endParaRPr lang="sr-Latn-CS" sz="2400"/>
          </a:p>
        </p:txBody>
      </p:sp>
      <p:sp>
        <p:nvSpPr>
          <p:cNvPr id="920580" name="Rectangle 4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20581" name="Object 5"/>
          <p:cNvGraphicFramePr>
            <a:graphicFrameLocks noChangeAspect="1"/>
          </p:cNvGraphicFramePr>
          <p:nvPr/>
        </p:nvGraphicFramePr>
        <p:xfrm>
          <a:off x="1985963" y="1379538"/>
          <a:ext cx="2097087" cy="622300"/>
        </p:xfrm>
        <a:graphic>
          <a:graphicData uri="http://schemas.openxmlformats.org/presentationml/2006/ole">
            <p:oleObj spid="_x0000_s920581" name="Equation" r:id="rId4" imgW="863225" imgH="25389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1B76F-7416-4388-87E3-4082E71E23F4}" type="slidenum">
              <a:rPr lang="en-US"/>
              <a:pPr/>
              <a:t>78</a:t>
            </a:fld>
            <a:endParaRPr lang="en-US"/>
          </a:p>
        </p:txBody>
      </p:sp>
      <p:sp>
        <p:nvSpPr>
          <p:cNvPr id="92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i="1"/>
              <a:t>t</a:t>
            </a:r>
            <a:r>
              <a:rPr lang="pl-PL"/>
              <a:t> </a:t>
            </a:r>
            <a:r>
              <a:rPr lang="en-GB"/>
              <a:t>расподела</a:t>
            </a:r>
            <a:endParaRPr lang="sr-Latn-CS"/>
          </a:p>
        </p:txBody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3000"/>
              <a:t>Под условом да посматрања долазе из Нормалне расподеле, расподела узорка од</a:t>
            </a:r>
          </a:p>
          <a:p>
            <a:endParaRPr lang="sr-Cyrl-CS" sz="3000"/>
          </a:p>
          <a:p>
            <a:r>
              <a:rPr lang="sr-Cyrl-CS" sz="3000"/>
              <a:t>је </a:t>
            </a:r>
            <a:r>
              <a:rPr lang="sr-Cyrl-CS" sz="3000" b="1"/>
              <a:t>Студентова </a:t>
            </a:r>
            <a:r>
              <a:rPr lang="sr-Latn-CS" sz="3000" b="1"/>
              <a:t>t</a:t>
            </a:r>
            <a:r>
              <a:rPr lang="sr-Cyrl-CS" sz="3000" b="1"/>
              <a:t> расподела</a:t>
            </a:r>
            <a:r>
              <a:rPr lang="sr-Cyrl-CS" sz="3000"/>
              <a:t> (</a:t>
            </a:r>
            <a:r>
              <a:rPr lang="pl-PL" sz="3000" b="1"/>
              <a:t>Student</a:t>
            </a:r>
            <a:r>
              <a:rPr lang="sr-Cyrl-CS" sz="3000" b="1"/>
              <a:t>'</a:t>
            </a:r>
            <a:r>
              <a:rPr lang="pl-PL" sz="3000" b="1"/>
              <a:t>s t distribution</a:t>
            </a:r>
            <a:r>
              <a:rPr lang="sr-Cyrl-CS" sz="3000"/>
              <a:t>) са </a:t>
            </a:r>
            <a:r>
              <a:rPr lang="pl-PL" sz="3000" i="1"/>
              <a:t>n</a:t>
            </a:r>
            <a:r>
              <a:rPr lang="sr-Cyrl-CS" sz="3000"/>
              <a:t>–1 степени слободе</a:t>
            </a:r>
          </a:p>
          <a:p>
            <a:r>
              <a:rPr lang="pl-PL" sz="3000"/>
              <a:t>M</a:t>
            </a:r>
            <a:r>
              <a:rPr lang="sr-Cyrl-CS" sz="3000"/>
              <a:t>ожемо заменити Нормалну расподелу са </a:t>
            </a:r>
          </a:p>
          <a:p>
            <a:pPr lvl="1"/>
            <a:r>
              <a:rPr lang="sr-Latn-CS" sz="2600" i="1"/>
              <a:t>t</a:t>
            </a:r>
            <a:r>
              <a:rPr lang="sr-Cyrl-CS" sz="2600"/>
              <a:t> расподелом у интервалима поверења и тестовима значајности за мале узорке</a:t>
            </a:r>
            <a:r>
              <a:rPr lang="sr-Latn-CS" sz="2600"/>
              <a:t> </a:t>
            </a:r>
            <a:endParaRPr lang="sr-Cyrl-CS" sz="2600"/>
          </a:p>
        </p:txBody>
      </p:sp>
      <p:sp>
        <p:nvSpPr>
          <p:cNvPr id="922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22629" name="Object 5"/>
          <p:cNvGraphicFramePr>
            <a:graphicFrameLocks noChangeAspect="1"/>
          </p:cNvGraphicFramePr>
          <p:nvPr/>
        </p:nvGraphicFramePr>
        <p:xfrm>
          <a:off x="1541463" y="2625725"/>
          <a:ext cx="3113087" cy="923925"/>
        </p:xfrm>
        <a:graphic>
          <a:graphicData uri="http://schemas.openxmlformats.org/presentationml/2006/ole">
            <p:oleObj spid="_x0000_s922629" name="Equation" r:id="rId4" imgW="863225" imgH="253890" progId="Equation.3">
              <p:embed/>
            </p:oleObj>
          </a:graphicData>
        </a:graphic>
      </p:graphicFrame>
      <p:sp>
        <p:nvSpPr>
          <p:cNvPr id="922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F917E-05A3-4167-BAF7-9D4ABF41B715}" type="slidenum">
              <a:rPr lang="en-US"/>
              <a:pPr/>
              <a:t>79</a:t>
            </a:fld>
            <a:endParaRPr lang="en-US"/>
          </a:p>
        </p:txBody>
      </p:sp>
      <p:sp>
        <p:nvSpPr>
          <p:cNvPr id="92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2600"/>
              <a:t>Студентова </a:t>
            </a:r>
            <a:r>
              <a:rPr lang="sr-Latn-CS" sz="2600" i="1"/>
              <a:t>t</a:t>
            </a:r>
            <a:r>
              <a:rPr lang="sr-Latn-CS" sz="2600"/>
              <a:t> </a:t>
            </a:r>
            <a:r>
              <a:rPr lang="pl-PL" sz="2600"/>
              <a:t>расподела </a:t>
            </a:r>
            <a:r>
              <a:rPr lang="sr-Cyrl-CS" sz="2600"/>
              <a:t>са </a:t>
            </a:r>
            <a:r>
              <a:rPr lang="sr-Latn-CS" sz="2600"/>
              <a:t>1,</a:t>
            </a:r>
            <a:r>
              <a:rPr lang="sr-Cyrl-CS" sz="2600"/>
              <a:t> </a:t>
            </a:r>
            <a:r>
              <a:rPr lang="sr-Latn-CS" sz="2600"/>
              <a:t>4 </a:t>
            </a:r>
            <a:r>
              <a:rPr lang="pl-PL" sz="2600"/>
              <a:t>и</a:t>
            </a:r>
            <a:r>
              <a:rPr lang="sr-Latn-CS" sz="2600"/>
              <a:t> 20 </a:t>
            </a:r>
            <a:r>
              <a:rPr lang="pl-PL" sz="2600"/>
              <a:t>степени слободе</a:t>
            </a:r>
            <a:r>
              <a:rPr lang="sr-Latn-CS" sz="2600"/>
              <a:t>, </a:t>
            </a:r>
            <a:r>
              <a:rPr lang="pl-PL" sz="2600"/>
              <a:t>показ</a:t>
            </a:r>
            <a:r>
              <a:rPr lang="sr-Cyrl-CS" sz="2600"/>
              <a:t>ујући </a:t>
            </a:r>
            <a:r>
              <a:rPr lang="pl-PL" sz="2600"/>
              <a:t>конвергенц</a:t>
            </a:r>
            <a:r>
              <a:rPr lang="sr-Cyrl-CS" sz="2600"/>
              <a:t>ију </a:t>
            </a:r>
            <a:r>
              <a:rPr lang="pl-PL" sz="2600"/>
              <a:t>до Стандардизоване Нормалне расподеле</a:t>
            </a:r>
            <a:r>
              <a:rPr lang="sr-Latn-CS" sz="2600"/>
              <a:t> </a:t>
            </a:r>
          </a:p>
        </p:txBody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24676" name="Picture 4" descr="Slika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1738" y="1398588"/>
            <a:ext cx="6788150" cy="492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AB1B3-92C7-4EA8-8A29-1EFD39E81BBB}" type="slidenum">
              <a:rPr lang="en-US"/>
              <a:pPr/>
              <a:t>8</a:t>
            </a:fld>
            <a:endParaRPr lang="en-US"/>
          </a:p>
        </p:txBody>
      </p:sp>
      <p:sp>
        <p:nvSpPr>
          <p:cNvPr id="84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Пример</a:t>
            </a:r>
            <a:r>
              <a:rPr lang="ru-RU"/>
              <a:t>: </a:t>
            </a:r>
            <a:r>
              <a:rPr lang="sr-Latn-CS"/>
              <a:t>тест предзнака</a:t>
            </a:r>
          </a:p>
        </p:txBody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В</a:t>
            </a:r>
            <a:r>
              <a:rPr lang="sr-Latn-CS" sz="2800"/>
              <a:t>ероватноћа једн</a:t>
            </a:r>
            <a:r>
              <a:rPr lang="sr-Cyrl-CS" sz="2800"/>
              <a:t>е </a:t>
            </a:r>
            <a:r>
              <a:rPr lang="sr-Latn-CS" sz="2800"/>
              <a:t>или </a:t>
            </a:r>
            <a:r>
              <a:rPr lang="sr-Cyrl-CS" sz="2800"/>
              <a:t>мање </a:t>
            </a:r>
            <a:r>
              <a:rPr lang="sr-Latn-CS" sz="2800"/>
              <a:t>негативних промена</a:t>
            </a:r>
            <a:r>
              <a:rPr lang="sr-Cyrl-CS" sz="2800"/>
              <a:t> </a:t>
            </a:r>
            <a:r>
              <a:rPr lang="sr-Latn-CS" sz="2800"/>
              <a:t>је</a:t>
            </a:r>
            <a:endParaRPr lang="sr-Cyrl-CS" sz="2800"/>
          </a:p>
          <a:p>
            <a:endParaRPr lang="sr-Cyrl-CS" sz="2800"/>
          </a:p>
          <a:p>
            <a:r>
              <a:rPr lang="sr-Latn-CS" sz="2800"/>
              <a:t>Вероватноћа од 11 или 12 негативних вредности је такође 0.00317</a:t>
            </a:r>
            <a:endParaRPr lang="sr-Cyrl-CS" sz="2800"/>
          </a:p>
          <a:p>
            <a:pPr lvl="1"/>
            <a:r>
              <a:rPr lang="sr-Latn-CS" sz="2400"/>
              <a:t>расподела </a:t>
            </a:r>
            <a:r>
              <a:rPr lang="sr-Cyrl-CS" sz="2400"/>
              <a:t>је </a:t>
            </a:r>
            <a:r>
              <a:rPr lang="sr-Latn-CS" sz="2400"/>
              <a:t>симетрична</a:t>
            </a:r>
            <a:endParaRPr lang="sr-Cyrl-CS" sz="2400"/>
          </a:p>
          <a:p>
            <a:r>
              <a:rPr lang="sr-Cyrl-CS" sz="2800"/>
              <a:t>В</a:t>
            </a:r>
            <a:r>
              <a:rPr lang="sr-Latn-CS" sz="2800"/>
              <a:t>ероватн</a:t>
            </a:r>
            <a:r>
              <a:rPr lang="sr-Cyrl-CS" sz="2800"/>
              <a:t>о</a:t>
            </a:r>
            <a:r>
              <a:rPr lang="sr-Latn-CS" sz="2800"/>
              <a:t>ћа добијања онолико екстремне вредности колика је опажена, у било ком правцу</a:t>
            </a:r>
            <a:r>
              <a:rPr lang="sr-Cyrl-CS" sz="2800"/>
              <a:t> је</a:t>
            </a:r>
          </a:p>
          <a:p>
            <a:pPr>
              <a:buFontTx/>
              <a:buNone/>
            </a:pPr>
            <a:r>
              <a:rPr lang="sr-Cyrl-CS" sz="2800"/>
              <a:t>      </a:t>
            </a:r>
            <a:r>
              <a:rPr lang="sr-Latn-CS" sz="2800"/>
              <a:t>0.00317 + 0.00317 = 0.00634</a:t>
            </a:r>
          </a:p>
        </p:txBody>
      </p:sp>
      <p:sp>
        <p:nvSpPr>
          <p:cNvPr id="846852" name="Rectangle 4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46853" name="Object 5"/>
          <p:cNvGraphicFramePr>
            <a:graphicFrameLocks noChangeAspect="1"/>
          </p:cNvGraphicFramePr>
          <p:nvPr/>
        </p:nvGraphicFramePr>
        <p:xfrm>
          <a:off x="1046163" y="2514600"/>
          <a:ext cx="4927600" cy="474663"/>
        </p:xfrm>
        <a:graphic>
          <a:graphicData uri="http://schemas.openxmlformats.org/presentationml/2006/ole">
            <p:oleObj spid="_x0000_s846853" name="Equation" r:id="rId4" imgW="1688367" imgH="165028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113F0-E567-4034-A9F6-03ADCD975E1B}" type="slidenum">
              <a:rPr lang="en-US"/>
              <a:pPr/>
              <a:t>80</a:t>
            </a:fld>
            <a:endParaRPr lang="en-US"/>
          </a:p>
        </p:txBody>
      </p:sp>
      <p:sp>
        <p:nvSpPr>
          <p:cNvPr id="92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Дво-стране тачке вероватноће </a:t>
            </a:r>
            <a:r>
              <a:rPr lang="sr-Latn-CS" sz="3600" i="1"/>
              <a:t>t</a:t>
            </a:r>
            <a:r>
              <a:rPr lang="sr-Cyrl-CS" sz="3600"/>
              <a:t> расподеле</a:t>
            </a:r>
            <a:r>
              <a:rPr lang="sr-Latn-CS" sz="3600"/>
              <a:t> </a:t>
            </a:r>
          </a:p>
        </p:txBody>
      </p:sp>
      <p:graphicFrame>
        <p:nvGraphicFramePr>
          <p:cNvPr id="926723" name="Object 3"/>
          <p:cNvGraphicFramePr>
            <a:graphicFrameLocks noChangeAspect="1"/>
          </p:cNvGraphicFramePr>
          <p:nvPr>
            <p:ph idx="1"/>
          </p:nvPr>
        </p:nvGraphicFramePr>
        <p:xfrm>
          <a:off x="1500188" y="1293813"/>
          <a:ext cx="6929437" cy="5159375"/>
        </p:xfrm>
        <a:graphic>
          <a:graphicData uri="http://schemas.openxmlformats.org/presentationml/2006/ole">
            <p:oleObj spid="_x0000_s926723" name="Document" r:id="rId4" imgW="6013991" imgH="4476771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14192-5C5A-40B9-81B3-3881B7BAAEBF}" type="slidenum">
              <a:rPr lang="en-US"/>
              <a:pPr/>
              <a:t>81</a:t>
            </a:fld>
            <a:endParaRPr lang="en-US"/>
          </a:p>
        </p:txBody>
      </p:sp>
      <p:sp>
        <p:nvSpPr>
          <p:cNvPr id="92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Дво-стране тачке вероватноће </a:t>
            </a:r>
            <a:r>
              <a:rPr lang="sr-Latn-CS" sz="3600" i="1"/>
              <a:t>t</a:t>
            </a:r>
            <a:r>
              <a:rPr lang="sr-Cyrl-CS" sz="3600"/>
              <a:t> расподеле</a:t>
            </a:r>
            <a:r>
              <a:rPr lang="sr-Latn-CS" sz="3600"/>
              <a:t> </a:t>
            </a:r>
          </a:p>
        </p:txBody>
      </p:sp>
      <p:graphicFrame>
        <p:nvGraphicFramePr>
          <p:cNvPr id="928771" name="Object 3"/>
          <p:cNvGraphicFramePr>
            <a:graphicFrameLocks noChangeAspect="1"/>
          </p:cNvGraphicFramePr>
          <p:nvPr>
            <p:ph idx="1"/>
          </p:nvPr>
        </p:nvGraphicFramePr>
        <p:xfrm>
          <a:off x="1855788" y="1319213"/>
          <a:ext cx="6254750" cy="5081587"/>
        </p:xfrm>
        <a:graphic>
          <a:graphicData uri="http://schemas.openxmlformats.org/presentationml/2006/ole">
            <p:oleObj spid="_x0000_s928771" name="Document" r:id="rId4" imgW="6004641" imgH="4878515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ECA5-8750-45B5-A19B-841623710C18}" type="slidenum">
              <a:rPr lang="en-US"/>
              <a:pPr/>
              <a:t>82</a:t>
            </a:fld>
            <a:endParaRPr lang="en-US"/>
          </a:p>
        </p:txBody>
      </p:sp>
      <p:sp>
        <p:nvSpPr>
          <p:cNvPr id="93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/>
              <a:t>Узорак </a:t>
            </a:r>
            <a:r>
              <a:rPr lang="sr-Latn-CS" sz="2600" i="1"/>
              <a:t>t</a:t>
            </a:r>
            <a:r>
              <a:rPr lang="sr-Latn-CS" sz="2600"/>
              <a:t> </a:t>
            </a:r>
            <a:r>
              <a:rPr lang="sr-Cyrl-CS" sz="2600"/>
              <a:t>односа изведених из 750 узорака од 4 људске висине и </a:t>
            </a:r>
            <a:r>
              <a:rPr lang="sr-Latn-CS" sz="2600" i="1"/>
              <a:t>t</a:t>
            </a:r>
            <a:r>
              <a:rPr lang="sr-Latn-CS" sz="2600"/>
              <a:t> </a:t>
            </a:r>
            <a:r>
              <a:rPr lang="sr-Cyrl-CS" sz="2600"/>
              <a:t>расподеле, по Студенту (1908)</a:t>
            </a:r>
            <a:r>
              <a:rPr lang="sr-Latn-CS" sz="2600"/>
              <a:t> </a:t>
            </a:r>
          </a:p>
        </p:txBody>
      </p:sp>
      <p:sp>
        <p:nvSpPr>
          <p:cNvPr id="93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30820" name="Picture 4" descr="Slika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438" y="1344613"/>
            <a:ext cx="7605712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6468E-8B92-400D-9ED4-B24FE79A11F9}" type="slidenum">
              <a:rPr lang="en-US"/>
              <a:pPr/>
              <a:t>83</a:t>
            </a:fld>
            <a:endParaRPr lang="en-US"/>
          </a:p>
        </p:txBody>
      </p:sp>
      <p:sp>
        <p:nvSpPr>
          <p:cNvPr id="93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t</a:t>
            </a:r>
            <a:r>
              <a:rPr lang="en-GB"/>
              <a:t> </a:t>
            </a:r>
            <a:r>
              <a:rPr lang="sr-Cyrl-CS"/>
              <a:t>метод једног-узорка</a:t>
            </a:r>
            <a:r>
              <a:rPr lang="sr-Latn-CS"/>
              <a:t> </a:t>
            </a:r>
          </a:p>
        </p:txBody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600"/>
              <a:t>M</a:t>
            </a:r>
            <a:r>
              <a:rPr lang="sr-Cyrl-CS" sz="2600"/>
              <a:t>ожемо је користити за проналажење интервала поверења за средине процењене из малог узорка из Нормалне расподеле</a:t>
            </a:r>
            <a:endParaRPr lang="sr-Latn-CS" sz="2600"/>
          </a:p>
          <a:p>
            <a:r>
              <a:rPr lang="sr-Cyrl-CS" sz="2600"/>
              <a:t>О</a:t>
            </a:r>
            <a:r>
              <a:rPr lang="it-IT" sz="2600"/>
              <a:t>бично немамо мале узорке у испитивању узорака</a:t>
            </a:r>
            <a:endParaRPr lang="sr-Latn-CS" sz="2600"/>
          </a:p>
          <a:p>
            <a:pPr lvl="1"/>
            <a:r>
              <a:rPr lang="it-IT" sz="2200"/>
              <a:t>често </a:t>
            </a:r>
            <a:r>
              <a:rPr lang="sr-Cyrl-CS" sz="2200"/>
              <a:t>их </a:t>
            </a:r>
            <a:r>
              <a:rPr lang="it-IT" sz="2200"/>
              <a:t>налазимо у клиничким студијама</a:t>
            </a:r>
            <a:endParaRPr lang="sr-Latn-CS" sz="2200"/>
          </a:p>
          <a:p>
            <a:r>
              <a:rPr lang="sr-Cyrl-CS" sz="2600"/>
              <a:t>Можемо користити</a:t>
            </a:r>
            <a:r>
              <a:rPr lang="it-IT" sz="2600"/>
              <a:t> </a:t>
            </a:r>
            <a:r>
              <a:rPr lang="sr-Latn-CS" sz="2600" i="1"/>
              <a:t>t</a:t>
            </a:r>
            <a:r>
              <a:rPr lang="sr-Latn-CS" sz="2600"/>
              <a:t> </a:t>
            </a:r>
            <a:r>
              <a:rPr lang="it-IT" sz="2600"/>
              <a:t>расподелу за проналажење интервала поверења за величину разлике </a:t>
            </a:r>
            <a:endParaRPr lang="sr-Cyrl-CS" sz="2600"/>
          </a:p>
          <a:p>
            <a:pPr lvl="1"/>
            <a:r>
              <a:rPr lang="it-IT" sz="2200"/>
              <a:t>између</a:t>
            </a:r>
            <a:r>
              <a:rPr lang="sr-Cyrl-CS" sz="2200"/>
              <a:t> </a:t>
            </a:r>
            <a:r>
              <a:rPr lang="it-IT" sz="2200"/>
              <a:t>две лечене групе, или </a:t>
            </a:r>
            <a:endParaRPr lang="sr-Cyrl-CS" sz="2200"/>
          </a:p>
          <a:p>
            <a:pPr lvl="1"/>
            <a:r>
              <a:rPr lang="it-IT" sz="2200"/>
              <a:t>између мерења добијених од субјеката под два услова</a:t>
            </a:r>
            <a:endParaRPr lang="sr-Latn-CS" sz="22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DCEA8-F6F1-4E24-AB9F-AEBE9AB471F5}" type="slidenum">
              <a:rPr lang="en-US"/>
              <a:pPr/>
              <a:t>84</a:t>
            </a:fld>
            <a:endParaRPr lang="en-US"/>
          </a:p>
        </p:txBody>
      </p:sp>
      <p:sp>
        <p:nvSpPr>
          <p:cNvPr id="93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t</a:t>
            </a:r>
            <a:r>
              <a:rPr lang="en-GB"/>
              <a:t> </a:t>
            </a:r>
            <a:r>
              <a:rPr lang="sr-Cyrl-CS"/>
              <a:t>метод једног-узорка</a:t>
            </a:r>
            <a:endParaRPr lang="sr-Latn-CS"/>
          </a:p>
        </p:txBody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Ж</a:t>
            </a:r>
            <a:r>
              <a:rPr lang="it-IT" sz="2800"/>
              <a:t>елимо да проценимо </a:t>
            </a:r>
            <a:r>
              <a:rPr lang="sr-Cyrl-CS" sz="2800"/>
              <a:t>с</a:t>
            </a:r>
            <a:r>
              <a:rPr lang="it-IT" sz="2800"/>
              <a:t>редин</a:t>
            </a:r>
            <a:r>
              <a:rPr lang="sr-Cyrl-CS" sz="2800"/>
              <a:t>у</a:t>
            </a:r>
            <a:r>
              <a:rPr lang="it-IT" sz="2800"/>
              <a:t> </a:t>
            </a:r>
            <a:r>
              <a:rPr lang="sr-Cyrl-CS" sz="2800"/>
              <a:t>популације</a:t>
            </a:r>
            <a:r>
              <a:rPr lang="it-IT" sz="2800"/>
              <a:t>, </a:t>
            </a:r>
            <a:r>
              <a:rPr lang="en-GB" sz="2800"/>
              <a:t>μ</a:t>
            </a:r>
            <a:r>
              <a:rPr lang="sr-Cyrl-CS" sz="2800"/>
              <a:t>,</a:t>
            </a:r>
            <a:r>
              <a:rPr lang="sr-Latn-CS" sz="2800"/>
              <a:t> </a:t>
            </a:r>
            <a:r>
              <a:rPr lang="sr-Cyrl-CS" sz="2800"/>
              <a:t>коришћењем</a:t>
            </a:r>
            <a:r>
              <a:rPr lang="it-IT" sz="2800"/>
              <a:t> 95% интервала поверења</a:t>
            </a:r>
            <a:r>
              <a:rPr lang="sr-Latn-CS" sz="2800"/>
              <a:t> </a:t>
            </a:r>
            <a:endParaRPr lang="sr-Cyrl-CS" sz="2800"/>
          </a:p>
          <a:p>
            <a:r>
              <a:rPr lang="sr-Cyrl-CS" sz="2800"/>
              <a:t>З</a:t>
            </a:r>
            <a:r>
              <a:rPr lang="it-IT" sz="2800"/>
              <a:t>а 95% узорака, разлика између </a:t>
            </a:r>
            <a:r>
              <a:rPr lang="sr-Cyrl-CS" sz="2800"/>
              <a:t>    </a:t>
            </a:r>
            <a:r>
              <a:rPr lang="it-IT" sz="2800"/>
              <a:t>и </a:t>
            </a:r>
            <a:r>
              <a:rPr lang="en-GB" sz="2800"/>
              <a:t>μ </a:t>
            </a:r>
            <a:r>
              <a:rPr lang="it-IT" sz="2800"/>
              <a:t>је највише </a:t>
            </a:r>
            <a:r>
              <a:rPr lang="sr-Latn-CS" sz="2800" i="1"/>
              <a:t>t</a:t>
            </a:r>
            <a:r>
              <a:rPr lang="sr-Latn-CS" sz="2800"/>
              <a:t> </a:t>
            </a:r>
            <a:r>
              <a:rPr lang="it-IT" sz="2800"/>
              <a:t>стандардних грешака</a:t>
            </a:r>
            <a:endParaRPr lang="sr-Cyrl-CS" sz="2800"/>
          </a:p>
          <a:p>
            <a:pPr lvl="1"/>
            <a:r>
              <a:rPr lang="it-IT" sz="2400"/>
              <a:t>где је </a:t>
            </a:r>
            <a:r>
              <a:rPr lang="sr-Latn-CS" sz="2400" i="1"/>
              <a:t>t</a:t>
            </a:r>
            <a:r>
              <a:rPr lang="sr-Latn-CS" sz="2400"/>
              <a:t> </a:t>
            </a:r>
            <a:r>
              <a:rPr lang="it-IT" sz="2400"/>
              <a:t>вредност </a:t>
            </a:r>
            <a:r>
              <a:rPr lang="sr-Latn-CS" sz="2400" i="1"/>
              <a:t>t</a:t>
            </a:r>
            <a:r>
              <a:rPr lang="sr-Latn-CS" sz="2400"/>
              <a:t> </a:t>
            </a:r>
            <a:r>
              <a:rPr lang="it-IT" sz="2400"/>
              <a:t>расподеле таква да ће 95% посматрања бити ближе нули него </a:t>
            </a:r>
            <a:r>
              <a:rPr lang="sr-Latn-CS" sz="2400" i="1"/>
              <a:t>t</a:t>
            </a:r>
            <a:endParaRPr lang="sr-Cyrl-CS" sz="2400" i="1"/>
          </a:p>
          <a:p>
            <a:r>
              <a:rPr lang="it-IT" sz="2800"/>
              <a:t>За велики узорак ово ће бити 1.96</a:t>
            </a:r>
            <a:r>
              <a:rPr lang="sr-Cyrl-CS" sz="2800"/>
              <a:t>, </a:t>
            </a:r>
            <a:r>
              <a:rPr lang="it-IT" sz="2800"/>
              <a:t>као и за Нормалну расподелу</a:t>
            </a:r>
            <a:endParaRPr lang="sr-Cyrl-CS" sz="2800"/>
          </a:p>
          <a:p>
            <a:r>
              <a:rPr lang="it-IT" sz="2800"/>
              <a:t>За мале узорке морамо да користимо табелу </a:t>
            </a:r>
            <a:r>
              <a:rPr lang="sr-Cyrl-CS" sz="2800"/>
              <a:t>дво-стране вероватноће </a:t>
            </a:r>
            <a:r>
              <a:rPr lang="sr-Latn-CS" sz="2800" i="1"/>
              <a:t>t</a:t>
            </a:r>
            <a:r>
              <a:rPr lang="sr-Cyrl-CS" sz="2800"/>
              <a:t> расподеле</a:t>
            </a:r>
            <a:r>
              <a:rPr lang="sr-Latn-CS" sz="2800"/>
              <a:t>  </a:t>
            </a:r>
          </a:p>
        </p:txBody>
      </p:sp>
      <p:sp>
        <p:nvSpPr>
          <p:cNvPr id="934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34917" name="Object 5"/>
          <p:cNvGraphicFramePr>
            <a:graphicFrameLocks noChangeAspect="1"/>
          </p:cNvGraphicFramePr>
          <p:nvPr/>
        </p:nvGraphicFramePr>
        <p:xfrm>
          <a:off x="6375400" y="2428875"/>
          <a:ext cx="311150" cy="455613"/>
        </p:xfrm>
        <a:graphic>
          <a:graphicData uri="http://schemas.openxmlformats.org/presentationml/2006/ole">
            <p:oleObj spid="_x0000_s934917" name="Equation" r:id="rId4" imgW="126725" imgH="177415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B852-F9A9-49FD-8F4F-95944DDBC7AC}" type="slidenum">
              <a:rPr lang="en-US"/>
              <a:pPr/>
              <a:t>85</a:t>
            </a:fld>
            <a:endParaRPr lang="en-US"/>
          </a:p>
        </p:txBody>
      </p:sp>
      <p:sp>
        <p:nvSpPr>
          <p:cNvPr id="93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t</a:t>
            </a:r>
            <a:r>
              <a:rPr lang="en-GB"/>
              <a:t> </a:t>
            </a:r>
            <a:r>
              <a:rPr lang="sr-Cyrl-CS"/>
              <a:t>метод једног-узорка</a:t>
            </a:r>
            <a:endParaRPr lang="sr-Latn-CS"/>
          </a:p>
        </p:txBody>
      </p:sp>
      <p:sp>
        <p:nvSpPr>
          <p:cNvPr id="936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166100" cy="4725988"/>
          </a:xfrm>
        </p:spPr>
        <p:txBody>
          <a:bodyPr/>
          <a:lstStyle/>
          <a:p>
            <a:r>
              <a:rPr lang="sr-Cyrl-CS" sz="2600"/>
              <a:t>П</a:t>
            </a:r>
            <a:r>
              <a:rPr lang="it-IT" sz="2600"/>
              <a:t>рво морамо наћи један м</a:t>
            </a:r>
            <a:r>
              <a:rPr lang="sr-Cyrl-CS" sz="2600"/>
              <a:t>ање </a:t>
            </a:r>
            <a:r>
              <a:rPr lang="it-IT" sz="2600"/>
              <a:t>наша жељена вероватноћа</a:t>
            </a:r>
            <a:r>
              <a:rPr lang="sr-Cyrl-CS" sz="2600"/>
              <a:t>, а то је 1-</a:t>
            </a:r>
            <a:r>
              <a:rPr lang="it-IT" sz="2600"/>
              <a:t>0.95</a:t>
            </a:r>
            <a:r>
              <a:rPr lang="sr-Cyrl-CS" sz="2600"/>
              <a:t>=0.05</a:t>
            </a:r>
          </a:p>
          <a:p>
            <a:pPr lvl="1"/>
            <a:r>
              <a:rPr lang="it-IT" sz="2600"/>
              <a:t>користимо 0.05 колону табеле да би добили вредност </a:t>
            </a:r>
            <a:r>
              <a:rPr lang="sr-Latn-CS" sz="2600" i="1"/>
              <a:t>t</a:t>
            </a:r>
            <a:endParaRPr lang="sr-Cyrl-CS" sz="2600" i="1"/>
          </a:p>
          <a:p>
            <a:r>
              <a:rPr lang="sr-Cyrl-CS" sz="2600"/>
              <a:t>И</a:t>
            </a:r>
            <a:r>
              <a:rPr lang="it-IT" sz="2600"/>
              <a:t>мамо 95% интервал поверења:</a:t>
            </a:r>
            <a:endParaRPr lang="sr-Cyrl-CS" sz="2600"/>
          </a:p>
          <a:p>
            <a:endParaRPr lang="sr-Cyrl-CS" sz="2600"/>
          </a:p>
          <a:p>
            <a:r>
              <a:rPr lang="it-IT" sz="2600"/>
              <a:t>Уобичајене примене су на разлике између мерења </a:t>
            </a:r>
            <a:r>
              <a:rPr lang="sr-Cyrl-CS" sz="2600"/>
              <a:t>направљених</a:t>
            </a:r>
          </a:p>
          <a:p>
            <a:pPr lvl="1"/>
            <a:r>
              <a:rPr lang="it-IT" sz="2200"/>
              <a:t>на истом или на усаглашеном пару испитаника</a:t>
            </a:r>
            <a:endParaRPr lang="sr-Cyrl-CS" sz="2200"/>
          </a:p>
          <a:p>
            <a:pPr lvl="1"/>
            <a:r>
              <a:rPr lang="ru-RU" sz="2200" b="1" i="1"/>
              <a:t>то је t</a:t>
            </a:r>
            <a:r>
              <a:rPr lang="ru-RU" sz="2200" b="1"/>
              <a:t> тест за везане узорке</a:t>
            </a:r>
            <a:r>
              <a:rPr lang="ru-RU" sz="2200"/>
              <a:t> </a:t>
            </a:r>
            <a:r>
              <a:rPr lang="sr-Cyrl-CS" sz="2200"/>
              <a:t>(</a:t>
            </a:r>
            <a:r>
              <a:rPr lang="sr-Latn-CS" sz="2200" b="1"/>
              <a:t>paired </a:t>
            </a:r>
            <a:r>
              <a:rPr lang="sr-Latn-CS" sz="2200" b="1" i="1"/>
              <a:t>t</a:t>
            </a:r>
            <a:r>
              <a:rPr lang="sr-Latn-CS" sz="2200" b="1"/>
              <a:t> test</a:t>
            </a:r>
            <a:r>
              <a:rPr lang="sr-Cyrl-CS" sz="2200"/>
              <a:t>)</a:t>
            </a:r>
            <a:endParaRPr lang="sr-Latn-CS" sz="2200"/>
          </a:p>
        </p:txBody>
      </p:sp>
      <p:graphicFrame>
        <p:nvGraphicFramePr>
          <p:cNvPr id="936964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358775" y="3513138"/>
          <a:ext cx="8345488" cy="668337"/>
        </p:xfrm>
        <a:graphic>
          <a:graphicData uri="http://schemas.openxmlformats.org/presentationml/2006/ole">
            <p:oleObj spid="_x0000_s936964" name="Document" r:id="rId4" imgW="5753279" imgH="266389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2D360-CD26-4C56-8996-476DF7CAD36B}" type="slidenum">
              <a:rPr lang="en-US"/>
              <a:pPr/>
              <a:t>86</a:t>
            </a:fld>
            <a:endParaRPr lang="en-US"/>
          </a:p>
        </p:txBody>
      </p:sp>
      <p:sp>
        <p:nvSpPr>
          <p:cNvPr id="93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Kапиларна густина (по </a:t>
            </a:r>
            <a:r>
              <a:rPr lang="sr-Cyrl-CS" sz="2600"/>
              <a:t>мм</a:t>
            </a:r>
            <a:r>
              <a:rPr lang="sr-Latn-CS" sz="2600"/>
              <a:t>2) у стопалу код пацијената </a:t>
            </a:r>
            <a:r>
              <a:rPr lang="it-IT" sz="2600"/>
              <a:t>са улцерациј</a:t>
            </a:r>
            <a:r>
              <a:rPr lang="sr-Cyrl-CS" sz="2600"/>
              <a:t>ом</a:t>
            </a:r>
            <a:r>
              <a:rPr lang="sr-Latn-CS" sz="2600"/>
              <a:t> и код здраве контролне груп</a:t>
            </a:r>
            <a:r>
              <a:rPr lang="sr-Cyrl-CS" sz="2600"/>
              <a:t>е</a:t>
            </a:r>
            <a:endParaRPr lang="sr-Latn-CS" sz="2600"/>
          </a:p>
        </p:txBody>
      </p:sp>
      <p:graphicFrame>
        <p:nvGraphicFramePr>
          <p:cNvPr id="939011" name="Object 3"/>
          <p:cNvGraphicFramePr>
            <a:graphicFrameLocks noChangeAspect="1"/>
          </p:cNvGraphicFramePr>
          <p:nvPr>
            <p:ph idx="1"/>
          </p:nvPr>
        </p:nvGraphicFramePr>
        <p:xfrm>
          <a:off x="2143125" y="1360488"/>
          <a:ext cx="4805363" cy="5087937"/>
        </p:xfrm>
        <a:graphic>
          <a:graphicData uri="http://schemas.openxmlformats.org/presentationml/2006/ole">
            <p:oleObj spid="_x0000_s939011" name="Document" r:id="rId4" imgW="6023700" imgH="6688158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2386-FFB7-4209-8A29-3497DBFE305D}" type="slidenum">
              <a:rPr lang="en-US"/>
              <a:pPr/>
              <a:t>87</a:t>
            </a:fld>
            <a:endParaRPr lang="en-US"/>
          </a:p>
        </p:txBody>
      </p:sp>
      <p:sp>
        <p:nvSpPr>
          <p:cNvPr id="94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Kапиларна густина (по </a:t>
            </a:r>
            <a:r>
              <a:rPr lang="sr-Cyrl-CS" sz="2600"/>
              <a:t>мм</a:t>
            </a:r>
            <a:r>
              <a:rPr lang="sr-Latn-CS" sz="2600"/>
              <a:t>2) у стопалу код пацијената </a:t>
            </a:r>
            <a:r>
              <a:rPr lang="it-IT" sz="2600"/>
              <a:t>са улцерациј</a:t>
            </a:r>
            <a:r>
              <a:rPr lang="sr-Cyrl-CS" sz="2600"/>
              <a:t>ом</a:t>
            </a:r>
            <a:r>
              <a:rPr lang="sr-Latn-CS" sz="2600"/>
              <a:t> и код здраве контролне груп</a:t>
            </a:r>
            <a:r>
              <a:rPr lang="sr-Cyrl-CS" sz="2600"/>
              <a:t>е</a:t>
            </a:r>
            <a:endParaRPr lang="sr-Latn-CS" sz="2600"/>
          </a:p>
        </p:txBody>
      </p:sp>
      <p:graphicFrame>
        <p:nvGraphicFramePr>
          <p:cNvPr id="941059" name="Object 3"/>
          <p:cNvGraphicFramePr>
            <a:graphicFrameLocks noChangeAspect="1"/>
          </p:cNvGraphicFramePr>
          <p:nvPr>
            <p:ph idx="1"/>
          </p:nvPr>
        </p:nvGraphicFramePr>
        <p:xfrm>
          <a:off x="2522538" y="1341438"/>
          <a:ext cx="4241800" cy="5100637"/>
        </p:xfrm>
        <a:graphic>
          <a:graphicData uri="http://schemas.openxmlformats.org/presentationml/2006/ole">
            <p:oleObj spid="_x0000_s941059" name="Document" r:id="rId4" imgW="6023700" imgH="7572281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A9602-7618-4E49-AD9D-35B564815D48}" type="slidenum">
              <a:rPr lang="en-US"/>
              <a:pPr/>
              <a:t>88</a:t>
            </a:fld>
            <a:endParaRPr lang="en-US"/>
          </a:p>
        </p:txBody>
      </p:sp>
      <p:sp>
        <p:nvSpPr>
          <p:cNvPr id="94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t</a:t>
            </a:r>
            <a:r>
              <a:rPr lang="en-GB"/>
              <a:t> </a:t>
            </a:r>
            <a:r>
              <a:rPr lang="sr-Cyrl-CS"/>
              <a:t>метод једног-узорка</a:t>
            </a:r>
            <a:endParaRPr lang="sr-Latn-CS"/>
          </a:p>
        </p:txBody>
      </p:sp>
      <p:sp>
        <p:nvSpPr>
          <p:cNvPr id="943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193088" cy="4725988"/>
          </a:xfrm>
        </p:spPr>
        <p:txBody>
          <a:bodyPr/>
          <a:lstStyle/>
          <a:p>
            <a:r>
              <a:rPr lang="it-IT" sz="3000"/>
              <a:t>За израчунавање интервала</a:t>
            </a:r>
            <a:endParaRPr lang="sr-Cyrl-CS" sz="3000"/>
          </a:p>
          <a:p>
            <a:pPr lvl="1"/>
            <a:r>
              <a:rPr lang="it-IT" sz="3000"/>
              <a:t>тражимо одговарајућу тачку </a:t>
            </a:r>
            <a:r>
              <a:rPr lang="sr-Latn-CS" sz="3000" i="1"/>
              <a:t>t</a:t>
            </a:r>
            <a:r>
              <a:rPr lang="it-IT" sz="3000"/>
              <a:t> расподеле</a:t>
            </a:r>
            <a:r>
              <a:rPr lang="sr-Cyrl-CS" sz="3000"/>
              <a:t> из табеле дво-стране вероватноће </a:t>
            </a:r>
            <a:r>
              <a:rPr lang="sr-Latn-CS" sz="3000" i="1"/>
              <a:t>t</a:t>
            </a:r>
            <a:r>
              <a:rPr lang="sr-Cyrl-CS" sz="3000"/>
              <a:t> расподеле</a:t>
            </a:r>
            <a:r>
              <a:rPr lang="it-IT" sz="3000"/>
              <a:t> </a:t>
            </a:r>
            <a:endParaRPr lang="sr-Cyrl-CS" sz="3000"/>
          </a:p>
          <a:p>
            <a:r>
              <a:rPr lang="it-IT" sz="3000"/>
              <a:t>Има 16 </a:t>
            </a:r>
            <a:r>
              <a:rPr lang="sr-Cyrl-CS" sz="3000"/>
              <a:t>разлика које не недостају</a:t>
            </a:r>
            <a:r>
              <a:rPr lang="it-IT" sz="3000"/>
              <a:t> и </a:t>
            </a:r>
            <a:r>
              <a:rPr lang="sr-Cyrl-CS" sz="3000"/>
              <a:t>стога </a:t>
            </a:r>
          </a:p>
          <a:p>
            <a:pPr lvl="1"/>
            <a:r>
              <a:rPr lang="sr-Latn-CS" sz="2600" i="1"/>
              <a:t>n</a:t>
            </a:r>
            <a:r>
              <a:rPr lang="sr-Cyrl-CS" sz="2600"/>
              <a:t>-1=15 </a:t>
            </a:r>
            <a:r>
              <a:rPr lang="it-IT" sz="2600"/>
              <a:t>степени слободе </a:t>
            </a:r>
            <a:r>
              <a:rPr lang="sr-Cyrl-CS" sz="2600"/>
              <a:t>повезаних са </a:t>
            </a:r>
            <a:r>
              <a:rPr lang="sr-Latn-CS" sz="2600" i="1"/>
              <a:t>s</a:t>
            </a:r>
            <a:r>
              <a:rPr lang="sr-Latn-CS" sz="2600" baseline="30000"/>
              <a:t>2</a:t>
            </a:r>
            <a:r>
              <a:rPr lang="sr-Latn-CS" sz="2600"/>
              <a:t> </a:t>
            </a:r>
            <a:endParaRPr lang="sr-Cyrl-CS" sz="2600"/>
          </a:p>
          <a:p>
            <a:r>
              <a:rPr lang="it-IT" sz="3000"/>
              <a:t>95% интервал поверења је </a:t>
            </a:r>
            <a:endParaRPr lang="sr-Latn-CS" sz="3000"/>
          </a:p>
        </p:txBody>
      </p:sp>
      <p:graphicFrame>
        <p:nvGraphicFramePr>
          <p:cNvPr id="94310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63500" y="5022850"/>
          <a:ext cx="8902700" cy="573088"/>
        </p:xfrm>
        <a:graphic>
          <a:graphicData uri="http://schemas.openxmlformats.org/presentationml/2006/ole">
            <p:oleObj spid="_x0000_s943108" name="Document" r:id="rId4" imgW="5753279" imgH="240830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5AB0-C64B-44B2-9DFC-5CF32985ABD4}" type="slidenum">
              <a:rPr lang="en-US"/>
              <a:pPr/>
              <a:t>89</a:t>
            </a:fld>
            <a:endParaRPr lang="en-US"/>
          </a:p>
        </p:txBody>
      </p:sp>
      <p:sp>
        <p:nvSpPr>
          <p:cNvPr id="94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Дво-стране тачке вероватноће </a:t>
            </a:r>
            <a:r>
              <a:rPr lang="sr-Latn-CS" sz="3600" i="1"/>
              <a:t>t</a:t>
            </a:r>
            <a:r>
              <a:rPr lang="sr-Cyrl-CS" sz="3600"/>
              <a:t> расподеле</a:t>
            </a:r>
            <a:endParaRPr lang="sr-Latn-CS" sz="3600"/>
          </a:p>
        </p:txBody>
      </p:sp>
      <p:graphicFrame>
        <p:nvGraphicFramePr>
          <p:cNvPr id="945155" name="Object 3"/>
          <p:cNvGraphicFramePr>
            <a:graphicFrameLocks noChangeAspect="1"/>
          </p:cNvGraphicFramePr>
          <p:nvPr>
            <p:ph idx="1"/>
          </p:nvPr>
        </p:nvGraphicFramePr>
        <p:xfrm>
          <a:off x="0" y="1355725"/>
          <a:ext cx="9144000" cy="4957763"/>
        </p:xfrm>
        <a:graphic>
          <a:graphicData uri="http://schemas.openxmlformats.org/presentationml/2006/ole">
            <p:oleObj spid="_x0000_s945155" name="Document" r:id="rId4" imgW="6023700" imgH="4083668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164E3-ED86-41A4-9F87-B4836364E1A4}" type="slidenum">
              <a:rPr lang="en-US"/>
              <a:pPr/>
              <a:t>9</a:t>
            </a:fld>
            <a:endParaRPr lang="en-US"/>
          </a:p>
        </p:txBody>
      </p:sp>
      <p:sp>
        <p:nvSpPr>
          <p:cNvPr id="84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Екстреми Биномне расподеле за тест предзнака</a:t>
            </a:r>
            <a:r>
              <a:rPr lang="sr-Latn-CS" sz="3600"/>
              <a:t> </a:t>
            </a:r>
          </a:p>
        </p:txBody>
      </p:sp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48900" name="Picture 4" descr="Slika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0975" y="1384300"/>
            <a:ext cx="6140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374D8-8019-4C26-AAEA-7EFC67B6FECF}" type="slidenum">
              <a:rPr lang="en-US"/>
              <a:pPr/>
              <a:t>90</a:t>
            </a:fld>
            <a:endParaRPr lang="en-US"/>
          </a:p>
        </p:txBody>
      </p:sp>
      <p:sp>
        <p:nvSpPr>
          <p:cNvPr id="947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t</a:t>
            </a:r>
            <a:r>
              <a:rPr lang="en-GB"/>
              <a:t> </a:t>
            </a:r>
            <a:r>
              <a:rPr lang="sr-Cyrl-CS"/>
              <a:t>метод једног-узорка</a:t>
            </a:r>
            <a:endParaRPr lang="sr-Latn-CS"/>
          </a:p>
        </p:txBody>
      </p:sp>
      <p:sp>
        <p:nvSpPr>
          <p:cNvPr id="94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М</a:t>
            </a:r>
            <a:r>
              <a:rPr lang="it-IT"/>
              <a:t>ожемо користити </a:t>
            </a:r>
            <a:r>
              <a:rPr lang="sr-Latn-CS" i="1"/>
              <a:t>t</a:t>
            </a:r>
            <a:r>
              <a:rPr lang="it-IT"/>
              <a:t> расподелу</a:t>
            </a:r>
            <a:endParaRPr lang="sr-Latn-CS"/>
          </a:p>
          <a:p>
            <a:pPr lvl="1"/>
            <a:r>
              <a:rPr lang="it-IT"/>
              <a:t>за тестирање нулте хипотезе да је у </a:t>
            </a:r>
            <a:r>
              <a:rPr lang="sr-Cyrl-CS"/>
              <a:t>популацији средина </a:t>
            </a:r>
            <a:r>
              <a:rPr lang="it-IT"/>
              <a:t>разлика нула</a:t>
            </a:r>
            <a:r>
              <a:rPr lang="sr-Latn-CS"/>
              <a:t> </a:t>
            </a:r>
            <a:endParaRPr lang="sr-Cyrl-CS"/>
          </a:p>
          <a:p>
            <a:r>
              <a:rPr lang="sr-Cyrl-CS"/>
              <a:t>Користимо</a:t>
            </a:r>
            <a:r>
              <a:rPr lang="it-IT"/>
              <a:t> уобичајену формулу ''процен</a:t>
            </a:r>
            <a:r>
              <a:rPr lang="sr-Cyrl-CS"/>
              <a:t>а </a:t>
            </a:r>
            <a:r>
              <a:rPr lang="it-IT"/>
              <a:t>насупрот стандардне грешке</a:t>
            </a:r>
            <a:r>
              <a:rPr lang="sr-Cyrl-CS"/>
              <a:t>'</a:t>
            </a:r>
            <a:r>
              <a:rPr lang="it-IT"/>
              <a:t>'</a:t>
            </a:r>
            <a:endParaRPr lang="sr-Latn-CS"/>
          </a:p>
        </p:txBody>
      </p:sp>
      <p:sp>
        <p:nvSpPr>
          <p:cNvPr id="9472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47205" name="Object 5"/>
          <p:cNvGraphicFramePr>
            <a:graphicFrameLocks noChangeAspect="1"/>
          </p:cNvGraphicFramePr>
          <p:nvPr/>
        </p:nvGraphicFramePr>
        <p:xfrm>
          <a:off x="1346200" y="4208463"/>
          <a:ext cx="2933700" cy="1390650"/>
        </p:xfrm>
        <a:graphic>
          <a:graphicData uri="http://schemas.openxmlformats.org/presentationml/2006/ole">
            <p:oleObj spid="_x0000_s947205" name="Equation" r:id="rId4" imgW="1282700" imgH="6096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BA38-A7ED-465A-A07C-A8913311ED0D}" type="slidenum">
              <a:rPr lang="en-US"/>
              <a:pPr/>
              <a:t>91</a:t>
            </a:fld>
            <a:endParaRPr lang="en-US"/>
          </a:p>
        </p:txBody>
      </p:sp>
      <p:sp>
        <p:nvSpPr>
          <p:cNvPr id="949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t</a:t>
            </a:r>
            <a:r>
              <a:rPr lang="en-GB"/>
              <a:t> </a:t>
            </a:r>
            <a:r>
              <a:rPr lang="sr-Cyrl-CS"/>
              <a:t>метод једног-узорка</a:t>
            </a:r>
            <a:endParaRPr lang="sr-Latn-CS"/>
          </a:p>
        </p:txBody>
      </p:sp>
      <p:sp>
        <p:nvSpPr>
          <p:cNvPr id="94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Н</a:t>
            </a:r>
            <a:r>
              <a:rPr lang="pl-PL" sz="2800"/>
              <a:t>алазимо да је вероватноћа тако екстремне настале вредности већа од</a:t>
            </a:r>
            <a:r>
              <a:rPr lang="en-US" sz="2800"/>
              <a:t> 0.10</a:t>
            </a:r>
            <a:endParaRPr lang="sr-Cyrl-CS" sz="2800"/>
          </a:p>
          <a:p>
            <a:pPr lvl="1"/>
            <a:r>
              <a:rPr lang="en-US" sz="2400"/>
              <a:t>0.10 </a:t>
            </a:r>
            <a:r>
              <a:rPr lang="pl-PL" sz="2400"/>
              <a:t>тачк</a:t>
            </a:r>
            <a:r>
              <a:rPr lang="sr-Cyrl-CS" sz="2400"/>
              <a:t>е </a:t>
            </a:r>
            <a:r>
              <a:rPr lang="pl-PL" sz="2400"/>
              <a:t>расподеле </a:t>
            </a:r>
            <a:r>
              <a:rPr lang="sr-Cyrl-CS" sz="2400"/>
              <a:t>која је</a:t>
            </a:r>
            <a:r>
              <a:rPr lang="en-US" sz="2400"/>
              <a:t> 1.75</a:t>
            </a:r>
            <a:endParaRPr lang="sr-Cyrl-CS" sz="2400"/>
          </a:p>
          <a:p>
            <a:r>
              <a:rPr lang="it-IT" sz="2800"/>
              <a:t>Kористећи рачунар пронашли бисмо</a:t>
            </a:r>
            <a:endParaRPr lang="sr-Latn-CS" sz="2800"/>
          </a:p>
          <a:p>
            <a:pPr lvl="1"/>
            <a:r>
              <a:rPr lang="sr-Latn-CS" sz="2400"/>
              <a:t>P </a:t>
            </a:r>
            <a:r>
              <a:rPr lang="it-IT" sz="2400"/>
              <a:t>= 0.6</a:t>
            </a:r>
            <a:endParaRPr lang="sr-Cyrl-CS" sz="2400"/>
          </a:p>
          <a:p>
            <a:r>
              <a:rPr lang="it-IT" sz="2800"/>
              <a:t>Подаци су у складу са нултом хипотезом, а ми нисмо успели да покажемо постојање разлике</a:t>
            </a:r>
            <a:endParaRPr lang="sr-Cyrl-CS" sz="2800"/>
          </a:p>
          <a:p>
            <a:r>
              <a:rPr lang="sr-Cyrl-CS" sz="2800"/>
              <a:t>И</a:t>
            </a:r>
            <a:r>
              <a:rPr lang="it-IT" sz="2800"/>
              <a:t>нтервал поверења пружа више информација од теста значај</a:t>
            </a:r>
            <a:r>
              <a:rPr lang="sr-Cyrl-CS" sz="2800"/>
              <a:t>ности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B7B0C-0982-41EA-BD50-962F67F5D07E}" type="slidenum">
              <a:rPr lang="en-US"/>
              <a:pPr/>
              <a:t>92</a:t>
            </a:fld>
            <a:endParaRPr lang="en-US"/>
          </a:p>
        </p:txBody>
      </p:sp>
      <p:sp>
        <p:nvSpPr>
          <p:cNvPr id="95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t</a:t>
            </a:r>
            <a:r>
              <a:rPr lang="en-GB"/>
              <a:t> </a:t>
            </a:r>
            <a:r>
              <a:rPr lang="sr-Cyrl-CS"/>
              <a:t>метод једног-узорка</a:t>
            </a:r>
            <a:endParaRPr lang="sr-Latn-CS"/>
          </a:p>
        </p:txBody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3000"/>
              <a:t>Можемо</a:t>
            </a:r>
            <a:r>
              <a:rPr lang="it-IT" sz="3000"/>
              <a:t> користити тест </a:t>
            </a:r>
            <a:r>
              <a:rPr lang="sr-Cyrl-CS" sz="3000"/>
              <a:t>пред</a:t>
            </a:r>
            <a:r>
              <a:rPr lang="it-IT" sz="3000"/>
              <a:t>знак</a:t>
            </a:r>
            <a:r>
              <a:rPr lang="sr-Cyrl-CS" sz="3000"/>
              <a:t>а </a:t>
            </a:r>
            <a:r>
              <a:rPr lang="it-IT" sz="3000"/>
              <a:t>за тестирање нулте хипотезе </a:t>
            </a:r>
            <a:r>
              <a:rPr lang="sr-Cyrl-CS" sz="3000"/>
              <a:t>да нема </a:t>
            </a:r>
            <a:r>
              <a:rPr lang="it-IT" sz="3000"/>
              <a:t>разлике</a:t>
            </a:r>
            <a:r>
              <a:rPr lang="sr-Latn-CS" sz="3000"/>
              <a:t> </a:t>
            </a:r>
            <a:endParaRPr lang="sr-Cyrl-CS" sz="3000"/>
          </a:p>
          <a:p>
            <a:r>
              <a:rPr lang="it-IT" sz="3000"/>
              <a:t>То нам даје 5 позитивних од 12 разлика</a:t>
            </a:r>
            <a:endParaRPr lang="sr-Cyrl-CS" sz="3000"/>
          </a:p>
          <a:p>
            <a:pPr lvl="1"/>
            <a:r>
              <a:rPr lang="it-IT" sz="2600"/>
              <a:t>даје двострану вероватноћу 0.8, мало већу од он</a:t>
            </a:r>
            <a:r>
              <a:rPr lang="sr-Cyrl-CS" sz="2600"/>
              <a:t>е </a:t>
            </a:r>
            <a:r>
              <a:rPr lang="it-IT" sz="2600"/>
              <a:t>коју даје </a:t>
            </a:r>
            <a:r>
              <a:rPr lang="sr-Latn-CS" sz="2600" i="1"/>
              <a:t>t</a:t>
            </a:r>
            <a:r>
              <a:rPr lang="it-IT" sz="2600"/>
              <a:t> тест</a:t>
            </a:r>
            <a:endParaRPr lang="sr-Cyrl-CS" sz="2600"/>
          </a:p>
          <a:p>
            <a:r>
              <a:rPr lang="sr-Cyrl-CS" sz="3000"/>
              <a:t>Ако</a:t>
            </a:r>
            <a:r>
              <a:rPr lang="it-IT" sz="3000"/>
              <a:t> је претпоставка о Нормалној расподели истинита преферира се </a:t>
            </a:r>
            <a:r>
              <a:rPr lang="sr-Latn-CS" sz="3000" i="1"/>
              <a:t>t</a:t>
            </a:r>
            <a:r>
              <a:rPr lang="it-IT" sz="3000"/>
              <a:t> тест</a:t>
            </a:r>
            <a:endParaRPr lang="sr-Cyrl-CS" sz="3000"/>
          </a:p>
          <a:p>
            <a:pPr lvl="1"/>
            <a:r>
              <a:rPr lang="it-IT" sz="2600"/>
              <a:t>најмоћнији </a:t>
            </a:r>
            <a:r>
              <a:rPr lang="sr-Cyrl-CS" sz="2600"/>
              <a:t>је</a:t>
            </a:r>
            <a:r>
              <a:rPr lang="it-IT" sz="2600"/>
              <a:t> и има највише изгледа да пронађе разлике ако постоје</a:t>
            </a:r>
            <a:r>
              <a:rPr lang="sr-Latn-CS" sz="26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5EB5-A9D8-4B47-BED1-0CCEE53577EC}" type="slidenum">
              <a:rPr lang="en-US"/>
              <a:pPr/>
              <a:t>93</a:t>
            </a:fld>
            <a:endParaRPr lang="en-US"/>
          </a:p>
        </p:txBody>
      </p:sp>
      <p:sp>
        <p:nvSpPr>
          <p:cNvPr id="95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600"/>
              <a:t>Нормални </a:t>
            </a:r>
            <a:r>
              <a:rPr lang="sr-Cyrl-CS" sz="2600"/>
              <a:t>дијаграм </a:t>
            </a:r>
            <a:r>
              <a:rPr lang="it-IT" sz="2600"/>
              <a:t>за разлике и </a:t>
            </a:r>
            <a:r>
              <a:rPr lang="sr-Cyrl-CS" sz="2600"/>
              <a:t>дијаграм </a:t>
            </a:r>
            <a:r>
              <a:rPr lang="it-IT" sz="2600"/>
              <a:t>разлике у односу на просек за податке </a:t>
            </a:r>
            <a:r>
              <a:rPr lang="sr-Cyrl-CS" sz="2600"/>
              <a:t>за</a:t>
            </a:r>
            <a:r>
              <a:rPr lang="it-IT" sz="2600"/>
              <a:t> пацијент</a:t>
            </a:r>
            <a:r>
              <a:rPr lang="sr-Cyrl-CS" sz="2600"/>
              <a:t>е</a:t>
            </a:r>
            <a:r>
              <a:rPr lang="it-IT" sz="2600"/>
              <a:t> са улцерациј</a:t>
            </a:r>
            <a:r>
              <a:rPr lang="sr-Cyrl-CS" sz="2600"/>
              <a:t>ом</a:t>
            </a:r>
            <a:r>
              <a:rPr lang="sr-Latn-CS" sz="2600"/>
              <a:t> </a:t>
            </a:r>
          </a:p>
        </p:txBody>
      </p:sp>
      <p:sp>
        <p:nvSpPr>
          <p:cNvPr id="95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53348" name="Picture 4" descr="Slika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3" y="2354263"/>
            <a:ext cx="87915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097-0E81-4E9B-BE38-8466A7C141BF}" type="slidenum">
              <a:rPr lang="en-US"/>
              <a:pPr/>
              <a:t>94</a:t>
            </a:fld>
            <a:endParaRPr lang="en-US"/>
          </a:p>
        </p:txBody>
      </p:sp>
      <p:sp>
        <p:nvSpPr>
          <p:cNvPr id="95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Средине два независна узорка</a:t>
            </a:r>
            <a:r>
              <a:rPr lang="sr-Latn-CS"/>
              <a:t> </a:t>
            </a:r>
          </a:p>
        </p:txBody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sr-Cyrl-CS" sz="2400"/>
              <a:t>И</a:t>
            </a:r>
            <a:r>
              <a:rPr lang="sv-SE" sz="2400"/>
              <a:t>мамо два узорка из популациј</a:t>
            </a:r>
            <a:r>
              <a:rPr lang="sr-Cyrl-CS" sz="2400"/>
              <a:t>а </a:t>
            </a:r>
            <a:r>
              <a:rPr lang="sv-SE" sz="2400"/>
              <a:t>кој</a:t>
            </a:r>
            <a:r>
              <a:rPr lang="sr-Cyrl-CS" sz="2400"/>
              <a:t>и </a:t>
            </a:r>
            <a:r>
              <a:rPr lang="sv-SE" sz="2400"/>
              <a:t>имају Нормалну расподелу</a:t>
            </a:r>
            <a:endParaRPr lang="sr-Cyrl-CS" sz="2400"/>
          </a:p>
          <a:p>
            <a:pPr lvl="1">
              <a:lnSpc>
                <a:spcPct val="85000"/>
              </a:lnSpc>
            </a:pPr>
            <a:r>
              <a:rPr lang="sv-SE" sz="2000"/>
              <a:t>желимо да проценимо разлику између средин</a:t>
            </a:r>
            <a:r>
              <a:rPr lang="sr-Cyrl-CS" sz="2000"/>
              <a:t>а </a:t>
            </a:r>
            <a:r>
              <a:rPr lang="sv-SE" sz="2000"/>
              <a:t>популациј</a:t>
            </a:r>
            <a:r>
              <a:rPr lang="sr-Cyrl-CS" sz="2000"/>
              <a:t>а</a:t>
            </a:r>
          </a:p>
          <a:p>
            <a:pPr>
              <a:lnSpc>
                <a:spcPct val="85000"/>
              </a:lnSpc>
            </a:pPr>
            <a:r>
              <a:rPr lang="sv-SE" sz="2400"/>
              <a:t>Да су узорци велики, 95% интервал поверења за разлику би био</a:t>
            </a:r>
            <a:endParaRPr lang="sr-Cyrl-CS" sz="2400"/>
          </a:p>
          <a:p>
            <a:pPr lvl="1">
              <a:lnSpc>
                <a:spcPct val="85000"/>
              </a:lnSpc>
            </a:pPr>
            <a:r>
              <a:rPr lang="sv-SE" sz="2000"/>
              <a:t>запажена разлика </a:t>
            </a:r>
            <a:r>
              <a:rPr lang="sr-Cyrl-CS" sz="2000"/>
              <a:t>-</a:t>
            </a:r>
            <a:r>
              <a:rPr lang="sv-SE" sz="2000"/>
              <a:t>1.96 стандардних грешака </a:t>
            </a:r>
            <a:r>
              <a:rPr lang="sr-Cyrl-CS" sz="2000"/>
              <a:t>до </a:t>
            </a:r>
            <a:r>
              <a:rPr lang="sv-SE" sz="2000"/>
              <a:t>запажене разлике +1.96 стандардних грешака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it-IT" sz="2400"/>
              <a:t>Да бисмо употребили </a:t>
            </a:r>
            <a:r>
              <a:rPr lang="sr-Latn-CS" sz="2400" i="1"/>
              <a:t>t</a:t>
            </a:r>
            <a:r>
              <a:rPr lang="sr-Latn-CS" sz="2400"/>
              <a:t> </a:t>
            </a:r>
            <a:r>
              <a:rPr lang="it-IT" sz="2400"/>
              <a:t>расподелу морамо направити другу претпоставку о подацима</a:t>
            </a:r>
            <a:endParaRPr lang="sr-Cyrl-CS" sz="2400"/>
          </a:p>
          <a:p>
            <a:pPr>
              <a:lnSpc>
                <a:spcPct val="85000"/>
              </a:lnSpc>
            </a:pPr>
            <a:r>
              <a:rPr lang="it-IT" sz="2400"/>
              <a:t>Не само да узорци морају бити из Нормалних расподела</a:t>
            </a:r>
            <a:endParaRPr lang="sr-Cyrl-CS" sz="2400"/>
          </a:p>
          <a:p>
            <a:pPr lvl="1">
              <a:lnSpc>
                <a:spcPct val="85000"/>
              </a:lnSpc>
            </a:pPr>
            <a:r>
              <a:rPr lang="it-IT" sz="2000"/>
              <a:t>они морају бити из Нормалних расподела са истом варијансом</a:t>
            </a:r>
            <a:endParaRPr lang="sr-Cyrl-CS" sz="2000"/>
          </a:p>
          <a:p>
            <a:pPr lvl="1">
              <a:lnSpc>
                <a:spcPct val="85000"/>
              </a:lnSpc>
            </a:pPr>
            <a:r>
              <a:rPr lang="sr-Latn-CS" sz="2000"/>
              <a:t>PEFR </a:t>
            </a:r>
            <a:r>
              <a:rPr lang="it-IT" sz="2000"/>
              <a:t>подаци за децу са и без симптома показују карактеристику јасно, као и просечне капиларне густине </a:t>
            </a:r>
            <a:endParaRPr lang="sr-Cyrl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9DB0D-F4AF-4A1F-9107-5DB0685DDA3F}" type="slidenum">
              <a:rPr lang="en-US"/>
              <a:pPr/>
              <a:t>95</a:t>
            </a:fld>
            <a:endParaRPr lang="en-US"/>
          </a:p>
        </p:txBody>
      </p:sp>
      <p:sp>
        <p:nvSpPr>
          <p:cNvPr id="95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Средине два независна узорка</a:t>
            </a:r>
            <a:endParaRPr lang="sr-Latn-CS"/>
          </a:p>
        </p:txBody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3000"/>
              <a:t>Н</a:t>
            </a:r>
            <a:r>
              <a:rPr lang="sv-SE" sz="3000"/>
              <a:t>а</a:t>
            </a:r>
            <a:r>
              <a:rPr lang="sr-Cyrl-CS" sz="3000"/>
              <a:t>лазимо </a:t>
            </a:r>
            <a:r>
              <a:rPr lang="sv-SE" sz="3000"/>
              <a:t>збир квадрата око средине узорка за сваки узорак</a:t>
            </a:r>
            <a:endParaRPr lang="sr-Cyrl-CS" sz="3000"/>
          </a:p>
          <a:p>
            <a:pPr lvl="1"/>
            <a:r>
              <a:rPr lang="sv-SE" sz="2600"/>
              <a:t>означ</a:t>
            </a:r>
            <a:r>
              <a:rPr lang="sr-Cyrl-CS" sz="2600"/>
              <a:t>авамо их</a:t>
            </a:r>
            <a:r>
              <a:rPr lang="sv-SE" sz="2600"/>
              <a:t> </a:t>
            </a:r>
            <a:r>
              <a:rPr lang="sr-Cyrl-CS" sz="2600"/>
              <a:t>са </a:t>
            </a:r>
            <a:r>
              <a:rPr lang="sr-Latn-CS" sz="2600" i="1"/>
              <a:t>SS</a:t>
            </a:r>
            <a:r>
              <a:rPr lang="sr-Latn-CS" sz="2600" baseline="-25000"/>
              <a:t>1</a:t>
            </a:r>
            <a:r>
              <a:rPr lang="sv-SE" sz="2600"/>
              <a:t> и </a:t>
            </a:r>
            <a:r>
              <a:rPr lang="sr-Latn-CS" sz="2600" i="1"/>
              <a:t>SS</a:t>
            </a:r>
            <a:r>
              <a:rPr lang="sr-Latn-CS" sz="2600" baseline="-25000"/>
              <a:t>2</a:t>
            </a:r>
            <a:r>
              <a:rPr lang="sr-Latn-CS" sz="2600"/>
              <a:t> </a:t>
            </a:r>
            <a:endParaRPr lang="sr-Cyrl-CS" sz="2600"/>
          </a:p>
          <a:p>
            <a:r>
              <a:rPr lang="sv-SE" sz="3000"/>
              <a:t>Збир квадрата </a:t>
            </a:r>
            <a:r>
              <a:rPr lang="sr-Latn-CS" sz="3000" i="1"/>
              <a:t>SS</a:t>
            </a:r>
            <a:r>
              <a:rPr lang="sr-Latn-CS" sz="3000"/>
              <a:t>1</a:t>
            </a:r>
            <a:r>
              <a:rPr lang="sv-SE" sz="3000"/>
              <a:t>, има </a:t>
            </a:r>
            <a:r>
              <a:rPr lang="sr-Latn-CS" sz="3000" i="1"/>
              <a:t>n</a:t>
            </a:r>
            <a:r>
              <a:rPr lang="sr-Cyrl-CS" sz="3000" baseline="-25000"/>
              <a:t>1</a:t>
            </a:r>
            <a:r>
              <a:rPr lang="sr-Latn-CS" sz="3000"/>
              <a:t> - 1 </a:t>
            </a:r>
            <a:r>
              <a:rPr lang="sv-SE" sz="3000"/>
              <a:t>степени слободе</a:t>
            </a:r>
            <a:endParaRPr lang="sr-Cyrl-CS" sz="3000"/>
          </a:p>
          <a:p>
            <a:r>
              <a:rPr lang="sv-SE" sz="3000"/>
              <a:t>Збир квадрата </a:t>
            </a:r>
            <a:r>
              <a:rPr lang="sr-Latn-CS" sz="3000" i="1"/>
              <a:t>SS</a:t>
            </a:r>
            <a:r>
              <a:rPr lang="sr-Latn-CS" sz="3000"/>
              <a:t>2</a:t>
            </a:r>
            <a:r>
              <a:rPr lang="sv-SE" sz="3000"/>
              <a:t>, има </a:t>
            </a:r>
            <a:r>
              <a:rPr lang="sr-Latn-CS" sz="3000" i="1"/>
              <a:t>n</a:t>
            </a:r>
            <a:r>
              <a:rPr lang="sr-Cyrl-CS" sz="3000" baseline="-25000"/>
              <a:t>2</a:t>
            </a:r>
            <a:r>
              <a:rPr lang="sr-Latn-CS" sz="3000"/>
              <a:t> - 1 </a:t>
            </a:r>
            <a:r>
              <a:rPr lang="sv-SE" sz="3000"/>
              <a:t>степени слободе</a:t>
            </a:r>
            <a:endParaRPr lang="sr-Cyrl-CS" sz="3000"/>
          </a:p>
          <a:p>
            <a:r>
              <a:rPr lang="sv-SE" sz="3000"/>
              <a:t>Укупни степени слободе су</a:t>
            </a:r>
            <a:r>
              <a:rPr lang="sr-Latn-CS" sz="3000"/>
              <a:t>  </a:t>
            </a:r>
          </a:p>
        </p:txBody>
      </p:sp>
      <p:sp>
        <p:nvSpPr>
          <p:cNvPr id="957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57445" name="Object 5"/>
          <p:cNvGraphicFramePr>
            <a:graphicFrameLocks noChangeAspect="1"/>
          </p:cNvGraphicFramePr>
          <p:nvPr/>
        </p:nvGraphicFramePr>
        <p:xfrm>
          <a:off x="1084263" y="5565775"/>
          <a:ext cx="4095750" cy="557213"/>
        </p:xfrm>
        <a:graphic>
          <a:graphicData uri="http://schemas.openxmlformats.org/presentationml/2006/ole">
            <p:oleObj spid="_x0000_s957445" name="Equation" r:id="rId4" imgW="1397000" imgH="1905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DE08C-AD2F-4CC4-9F2A-EA655428CD9B}" type="slidenum">
              <a:rPr lang="en-US"/>
              <a:pPr/>
              <a:t>96</a:t>
            </a:fld>
            <a:endParaRPr lang="en-US"/>
          </a:p>
        </p:txBody>
      </p:sp>
      <p:sp>
        <p:nvSpPr>
          <p:cNvPr id="95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Средине два независна узорка</a:t>
            </a:r>
            <a:endParaRPr lang="sr-Latn-CS"/>
          </a:p>
        </p:txBody>
      </p:sp>
      <p:sp>
        <p:nvSpPr>
          <p:cNvPr id="95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Kомбиновано предвиђање варијансе је</a:t>
            </a:r>
            <a:endParaRPr lang="sr-Cyrl-CS"/>
          </a:p>
          <a:p>
            <a:endParaRPr lang="sr-Cyrl-CS"/>
          </a:p>
          <a:p>
            <a:endParaRPr lang="sr-Cyrl-CS"/>
          </a:p>
          <a:p>
            <a:r>
              <a:rPr lang="sv-SE"/>
              <a:t>Стандардна грешка </a:t>
            </a:r>
            <a:r>
              <a:rPr lang="sr-Cyrl-CS"/>
              <a:t>разлике између средина             је</a:t>
            </a:r>
            <a:r>
              <a:rPr lang="sr-Latn-CS"/>
              <a:t> </a:t>
            </a:r>
          </a:p>
        </p:txBody>
      </p:sp>
      <p:sp>
        <p:nvSpPr>
          <p:cNvPr id="959492" name="Rectangle 4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59493" name="Object 5"/>
          <p:cNvGraphicFramePr>
            <a:graphicFrameLocks noChangeAspect="1"/>
          </p:cNvGraphicFramePr>
          <p:nvPr/>
        </p:nvGraphicFramePr>
        <p:xfrm>
          <a:off x="1019175" y="2128838"/>
          <a:ext cx="2347913" cy="968375"/>
        </p:xfrm>
        <a:graphic>
          <a:graphicData uri="http://schemas.openxmlformats.org/presentationml/2006/ole">
            <p:oleObj spid="_x0000_s959493" name="Equation" r:id="rId4" imgW="927100" imgH="381000" progId="Equation.3">
              <p:embed/>
            </p:oleObj>
          </a:graphicData>
        </a:graphic>
      </p:graphicFrame>
      <p:sp>
        <p:nvSpPr>
          <p:cNvPr id="9594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59495" name="Object 7"/>
          <p:cNvGraphicFramePr>
            <a:graphicFrameLocks noChangeAspect="1"/>
          </p:cNvGraphicFramePr>
          <p:nvPr/>
        </p:nvGraphicFramePr>
        <p:xfrm>
          <a:off x="2522538" y="3749675"/>
          <a:ext cx="1249362" cy="555625"/>
        </p:xfrm>
        <a:graphic>
          <a:graphicData uri="http://schemas.openxmlformats.org/presentationml/2006/ole">
            <p:oleObj spid="_x0000_s959495" name="Equation" r:id="rId5" imgW="431613" imgH="190417" progId="Equation.3">
              <p:embed/>
            </p:oleObj>
          </a:graphicData>
        </a:graphic>
      </p:graphicFrame>
      <p:sp>
        <p:nvSpPr>
          <p:cNvPr id="959496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59497" name="Object 9"/>
          <p:cNvGraphicFramePr>
            <a:graphicFrameLocks noChangeAspect="1"/>
          </p:cNvGraphicFramePr>
          <p:nvPr/>
        </p:nvGraphicFramePr>
        <p:xfrm>
          <a:off x="1087438" y="4489450"/>
          <a:ext cx="3551237" cy="1058863"/>
        </p:xfrm>
        <a:graphic>
          <a:graphicData uri="http://schemas.openxmlformats.org/presentationml/2006/ole">
            <p:oleObj spid="_x0000_s959497" name="Equation" r:id="rId6" imgW="1536700" imgH="457200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3C45-12AB-4EB4-ABB5-FD034D1F9729}" type="slidenum">
              <a:rPr lang="en-US"/>
              <a:pPr/>
              <a:t>97</a:t>
            </a:fld>
            <a:endParaRPr lang="en-US"/>
          </a:p>
        </p:txBody>
      </p:sp>
      <p:sp>
        <p:nvSpPr>
          <p:cNvPr id="96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Средине два независна узорка</a:t>
            </a:r>
            <a:endParaRPr lang="sr-Latn-CS"/>
          </a:p>
        </p:txBody>
      </p:sp>
      <p:sp>
        <p:nvSpPr>
          <p:cNvPr id="961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04950"/>
            <a:ext cx="8023225" cy="4725988"/>
          </a:xfrm>
        </p:spPr>
        <p:txBody>
          <a:bodyPr/>
          <a:lstStyle/>
          <a:p>
            <a:r>
              <a:rPr lang="sr-Cyrl-CS" sz="2800"/>
              <a:t>Можемо добити </a:t>
            </a:r>
            <a:r>
              <a:rPr lang="sr-Latn-CS" sz="2800" i="1"/>
              <a:t>t</a:t>
            </a:r>
            <a:r>
              <a:rPr lang="sr-Latn-CS" sz="2800"/>
              <a:t> </a:t>
            </a:r>
            <a:r>
              <a:rPr lang="sr-Cyrl-CS" sz="2800"/>
              <a:t>расподељену променљиву помоћу</a:t>
            </a:r>
            <a:r>
              <a:rPr lang="sr-Latn-CS" sz="2800"/>
              <a:t> 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it-IT" sz="2800"/>
              <a:t>95% интервал поверења за разлику између средина популације</a:t>
            </a:r>
            <a:r>
              <a:rPr lang="sr-Cyrl-CS" sz="2800"/>
              <a:t>, </a:t>
            </a:r>
            <a:r>
              <a:rPr lang="sr-Latn-CS" sz="2800"/>
              <a:t>µ</a:t>
            </a:r>
            <a:r>
              <a:rPr lang="sr-Latn-CS" sz="2800" baseline="-25000"/>
              <a:t>1</a:t>
            </a:r>
            <a:r>
              <a:rPr lang="sr-Latn-CS" sz="2800"/>
              <a:t> - µ</a:t>
            </a:r>
            <a:r>
              <a:rPr lang="sr-Latn-CS" sz="2800" baseline="-25000"/>
              <a:t>2</a:t>
            </a:r>
            <a:r>
              <a:rPr lang="sr-Latn-CS" sz="2800"/>
              <a:t>, </a:t>
            </a:r>
            <a:r>
              <a:rPr lang="it-IT" sz="2800"/>
              <a:t>је</a:t>
            </a:r>
            <a:endParaRPr lang="sr-Latn-CS" sz="2800"/>
          </a:p>
        </p:txBody>
      </p:sp>
      <p:sp>
        <p:nvSpPr>
          <p:cNvPr id="961540" name="Rectangle 4"/>
          <p:cNvSpPr>
            <a:spLocks noChangeArrowheads="1"/>
          </p:cNvSpPr>
          <p:nvPr/>
        </p:nvSpPr>
        <p:spPr bwMode="auto">
          <a:xfrm>
            <a:off x="0" y="31003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1541" name="Object 5"/>
          <p:cNvGraphicFramePr>
            <a:graphicFrameLocks noChangeAspect="1"/>
          </p:cNvGraphicFramePr>
          <p:nvPr/>
        </p:nvGraphicFramePr>
        <p:xfrm>
          <a:off x="1174750" y="2459038"/>
          <a:ext cx="2424113" cy="1493837"/>
        </p:xfrm>
        <a:graphic>
          <a:graphicData uri="http://schemas.openxmlformats.org/presentationml/2006/ole">
            <p:oleObj spid="_x0000_s961541" name="Equation" r:id="rId4" imgW="1066800" imgH="660400" progId="Equation.3">
              <p:embed/>
            </p:oleObj>
          </a:graphicData>
        </a:graphic>
      </p:graphicFrame>
      <p:graphicFrame>
        <p:nvGraphicFramePr>
          <p:cNvPr id="961542" name="Object 6"/>
          <p:cNvGraphicFramePr>
            <a:graphicFrameLocks noChangeAspect="1"/>
          </p:cNvGraphicFramePr>
          <p:nvPr>
            <p:ph sz="half" idx="2"/>
          </p:nvPr>
        </p:nvGraphicFramePr>
        <p:xfrm>
          <a:off x="611188" y="4816475"/>
          <a:ext cx="7348537" cy="1470025"/>
        </p:xfrm>
        <a:graphic>
          <a:graphicData uri="http://schemas.openxmlformats.org/presentationml/2006/ole">
            <p:oleObj spid="_x0000_s961542" name="Document" r:id="rId5" imgW="5753279" imgH="533138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4B0BD-A1BD-45DD-8742-3B219A80DE58}" type="slidenum">
              <a:rPr lang="en-US"/>
              <a:pPr/>
              <a:t>98</a:t>
            </a:fld>
            <a:endParaRPr lang="en-US"/>
          </a:p>
        </p:txBody>
      </p:sp>
      <p:sp>
        <p:nvSpPr>
          <p:cNvPr id="96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Средине два независна узорка</a:t>
            </a:r>
            <a:endParaRPr lang="sr-Latn-CS"/>
          </a:p>
        </p:txBody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92250"/>
            <a:ext cx="8229600" cy="4725988"/>
          </a:xfrm>
        </p:spPr>
        <p:txBody>
          <a:bodyPr/>
          <a:lstStyle/>
          <a:p>
            <a:r>
              <a:rPr lang="sr-Cyrl-CS" sz="2800"/>
              <a:t>М</a:t>
            </a:r>
            <a:r>
              <a:rPr lang="it-IT" sz="2800"/>
              <a:t>ожемо тестирати нулт</a:t>
            </a:r>
            <a:r>
              <a:rPr lang="sr-Cyrl-CS" sz="2800"/>
              <a:t>у </a:t>
            </a:r>
            <a:r>
              <a:rPr lang="it-IT" sz="2800"/>
              <a:t>хипотез</a:t>
            </a:r>
            <a:r>
              <a:rPr lang="sr-Cyrl-CS" sz="2800"/>
              <a:t>у </a:t>
            </a:r>
            <a:r>
              <a:rPr lang="it-IT" sz="2800"/>
              <a:t>да </a:t>
            </a:r>
            <a:r>
              <a:rPr lang="sr-Cyrl-CS" sz="2800"/>
              <a:t>је </a:t>
            </a:r>
            <a:r>
              <a:rPr lang="it-IT" sz="2800"/>
              <a:t>у популацији разлика нула, односно да </a:t>
            </a:r>
            <a:r>
              <a:rPr lang="sr-Latn-CS" sz="2800"/>
              <a:t>µ</a:t>
            </a:r>
            <a:r>
              <a:rPr lang="sr-Latn-CS" sz="2800" baseline="-25000"/>
              <a:t>1</a:t>
            </a:r>
            <a:r>
              <a:rPr lang="sr-Latn-CS" sz="2800"/>
              <a:t> = µ</a:t>
            </a:r>
            <a:r>
              <a:rPr lang="sr-Latn-CS" sz="2800" baseline="-25000"/>
              <a:t>2</a:t>
            </a:r>
            <a:r>
              <a:rPr lang="it-IT" sz="2800"/>
              <a:t>, користећи тест статистику</a:t>
            </a:r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endParaRPr lang="sr-Cyrl-CS" sz="2800"/>
          </a:p>
          <a:p>
            <a:r>
              <a:rPr lang="sr-Cyrl-CS" sz="2800"/>
              <a:t>Она</a:t>
            </a:r>
            <a:r>
              <a:rPr lang="it-IT" sz="2800"/>
              <a:t> ће пратити </a:t>
            </a:r>
            <a:r>
              <a:rPr lang="sr-Latn-CS" sz="2800" i="1"/>
              <a:t>t</a:t>
            </a:r>
            <a:r>
              <a:rPr lang="sr-Latn-CS" sz="2800"/>
              <a:t> </a:t>
            </a:r>
            <a:r>
              <a:rPr lang="it-IT" sz="2800"/>
              <a:t>расподелу са </a:t>
            </a:r>
            <a:r>
              <a:rPr lang="sr-Latn-CS" sz="2800" i="1"/>
              <a:t>n</a:t>
            </a:r>
            <a:r>
              <a:rPr lang="sr-Latn-CS" sz="2800" baseline="-25000"/>
              <a:t>1</a:t>
            </a:r>
            <a:r>
              <a:rPr lang="sr-Latn-CS" sz="2800"/>
              <a:t> + </a:t>
            </a:r>
            <a:r>
              <a:rPr lang="sr-Latn-CS" sz="2800" i="1"/>
              <a:t>n</a:t>
            </a:r>
            <a:r>
              <a:rPr lang="sr-Latn-CS" sz="2800" baseline="-25000"/>
              <a:t>2</a:t>
            </a:r>
            <a:r>
              <a:rPr lang="sr-Latn-CS" sz="2800"/>
              <a:t> - 2 </a:t>
            </a:r>
            <a:r>
              <a:rPr lang="sv-SE" sz="2800"/>
              <a:t>степен</a:t>
            </a:r>
            <a:r>
              <a:rPr lang="sr-Cyrl-CS" sz="2800"/>
              <a:t>и </a:t>
            </a:r>
            <a:r>
              <a:rPr lang="sv-SE" sz="2800"/>
              <a:t>слободе</a:t>
            </a:r>
            <a:r>
              <a:rPr lang="sr-Cyrl-CS" sz="2800"/>
              <a:t>, </a:t>
            </a:r>
            <a:r>
              <a:rPr lang="it-IT" sz="2800"/>
              <a:t>ако је нулта хипотеза </a:t>
            </a:r>
            <a:r>
              <a:rPr lang="sr-Cyrl-CS" sz="2800"/>
              <a:t>тачна</a:t>
            </a:r>
            <a:r>
              <a:rPr lang="sr-Latn-CS" sz="2800"/>
              <a:t> </a:t>
            </a:r>
          </a:p>
        </p:txBody>
      </p:sp>
      <p:sp>
        <p:nvSpPr>
          <p:cNvPr id="963588" name="Rectangle 4"/>
          <p:cNvSpPr>
            <a:spLocks noChangeArrowheads="1"/>
          </p:cNvSpPr>
          <p:nvPr/>
        </p:nvSpPr>
        <p:spPr bwMode="auto">
          <a:xfrm>
            <a:off x="0" y="31003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63589" name="Object 5"/>
          <p:cNvGraphicFramePr>
            <a:graphicFrameLocks noChangeAspect="1"/>
          </p:cNvGraphicFramePr>
          <p:nvPr/>
        </p:nvGraphicFramePr>
        <p:xfrm>
          <a:off x="1671638" y="2905125"/>
          <a:ext cx="2395537" cy="1816100"/>
        </p:xfrm>
        <a:graphic>
          <a:graphicData uri="http://schemas.openxmlformats.org/presentationml/2006/ole">
            <p:oleObj spid="_x0000_s963589" name="Equation" r:id="rId4" imgW="863225" imgH="660113" progId="Equation.3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Област бр. 3</a:t>
            </a:r>
            <a:endParaRPr lang="sr-Latn-CS"/>
          </a:p>
          <a:p>
            <a:r>
              <a:rPr lang="en-US"/>
              <a:t>© </a:t>
            </a:r>
            <a:r>
              <a:rPr lang="ru-RU"/>
              <a:t>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Статистичке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4EB27-FBCE-45A1-ADB0-655BE46DB7A5}" type="slidenum">
              <a:rPr lang="en-US"/>
              <a:pPr/>
              <a:t>99</a:t>
            </a:fld>
            <a:endParaRPr lang="en-US"/>
          </a:p>
        </p:txBody>
      </p:sp>
      <p:sp>
        <p:nvSpPr>
          <p:cNvPr id="96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600"/>
              <a:t>Kапиларна густина (по </a:t>
            </a:r>
            <a:r>
              <a:rPr lang="sr-Cyrl-CS" sz="2600"/>
              <a:t>мм</a:t>
            </a:r>
            <a:r>
              <a:rPr lang="sr-Latn-CS" sz="2600"/>
              <a:t>2) у стопалу код пацијената </a:t>
            </a:r>
            <a:r>
              <a:rPr lang="it-IT" sz="2600"/>
              <a:t>са улцерациј</a:t>
            </a:r>
            <a:r>
              <a:rPr lang="sr-Cyrl-CS" sz="2600"/>
              <a:t>ом</a:t>
            </a:r>
            <a:r>
              <a:rPr lang="sr-Latn-CS" sz="2600"/>
              <a:t> и код здраве контролне груп</a:t>
            </a:r>
            <a:r>
              <a:rPr lang="sr-Cyrl-CS" sz="2600"/>
              <a:t>е</a:t>
            </a:r>
            <a:endParaRPr lang="sr-Latn-CS" sz="2600"/>
          </a:p>
        </p:txBody>
      </p:sp>
      <p:graphicFrame>
        <p:nvGraphicFramePr>
          <p:cNvPr id="965635" name="Object 3"/>
          <p:cNvGraphicFramePr>
            <a:graphicFrameLocks noChangeAspect="1"/>
          </p:cNvGraphicFramePr>
          <p:nvPr>
            <p:ph idx="1"/>
          </p:nvPr>
        </p:nvGraphicFramePr>
        <p:xfrm>
          <a:off x="2130425" y="1346200"/>
          <a:ext cx="4764088" cy="5059363"/>
        </p:xfrm>
        <a:graphic>
          <a:graphicData uri="http://schemas.openxmlformats.org/presentationml/2006/ole">
            <p:oleObj spid="_x0000_s965635" name="Document" r:id="rId4" imgW="6023700" imgH="6688158" progId="Word.Document.8">
              <p:embed/>
            </p:oleObj>
          </a:graphicData>
        </a:graphic>
      </p:graphicFrame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960</TotalTime>
  <Words>7973</Words>
  <Application>Microsoft Office PowerPoint</Application>
  <PresentationFormat>On-screen Show (4:3)</PresentationFormat>
  <Paragraphs>1215</Paragraphs>
  <Slides>124</Slides>
  <Notes>90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124</vt:i4>
      </vt:variant>
    </vt:vector>
  </HeadingPairs>
  <TitlesOfParts>
    <vt:vector size="128" baseType="lpstr">
      <vt:lpstr>FIT slajd predavanja</vt:lpstr>
      <vt:lpstr>Document</vt:lpstr>
      <vt:lpstr>Equation</vt:lpstr>
      <vt:lpstr>Microsoft Office Word Document</vt:lpstr>
      <vt:lpstr>      Тестови значајности и Упоређивање средине малих узорака</vt:lpstr>
      <vt:lpstr>Тестирање хипотезе</vt:lpstr>
      <vt:lpstr>Испитивање пронеталола (pronethalol) за превенцију ангине пекторис (angina pectoris) </vt:lpstr>
      <vt:lpstr>Тестирање хипотезе</vt:lpstr>
      <vt:lpstr>Испитивање пронеталола (pronethalol) за превенцију ангине пекторис (angina pectoris) </vt:lpstr>
      <vt:lpstr>Пример: тест предзнака </vt:lpstr>
      <vt:lpstr>Пример: тест предзнака</vt:lpstr>
      <vt:lpstr>Пример: тест предзнака</vt:lpstr>
      <vt:lpstr>Екстреми Биномне расподеле за тест предзнака </vt:lpstr>
      <vt:lpstr>Принципи тестова значајности </vt:lpstr>
      <vt:lpstr>Принципи тестова значајности </vt:lpstr>
      <vt:lpstr>Принципи тестова значајности</vt:lpstr>
      <vt:lpstr>Нивои значајности и типови грешака </vt:lpstr>
      <vt:lpstr>Нивои значајности и типови грешака</vt:lpstr>
      <vt:lpstr>Нивои значајности и типови грешака</vt:lpstr>
      <vt:lpstr>Jеднострани и двострани тестови значајности </vt:lpstr>
      <vt:lpstr>Jеднострани и двострани тестови </vt:lpstr>
      <vt:lpstr>Jеднострани и двострани тестови значајности</vt:lpstr>
      <vt:lpstr>Jеднострани и двострани тестови значајности</vt:lpstr>
      <vt:lpstr>Значајан, стваран и важан </vt:lpstr>
      <vt:lpstr>Значајан, стваран и важан</vt:lpstr>
      <vt:lpstr>Значајан, стваран и важан</vt:lpstr>
      <vt:lpstr>Упоређивање средина великих узорака </vt:lpstr>
      <vt:lpstr>Упоређивање средина великих узорака</vt:lpstr>
      <vt:lpstr>Упоређивање средина великих узорака</vt:lpstr>
      <vt:lpstr>Упоређивање средина великих узорака</vt:lpstr>
      <vt:lpstr>Упоређивање средина великих узорака</vt:lpstr>
      <vt:lpstr>Упоређивање средина великих узорака</vt:lpstr>
      <vt:lpstr>Упоређивање средина великих узорака</vt:lpstr>
      <vt:lpstr>Упоређивање средина великих узорака</vt:lpstr>
      <vt:lpstr>Упоређивање средина великих узорака</vt:lpstr>
      <vt:lpstr>Упоређивање средина великих узорака</vt:lpstr>
      <vt:lpstr>Поређење две пропорције </vt:lpstr>
      <vt:lpstr>Поређење две пропорције</vt:lpstr>
      <vt:lpstr>Поређење две пропорције</vt:lpstr>
      <vt:lpstr>Kашаљ током дана или ноћи код деце која имају 14 година и бронхитис пре 5-те године живота </vt:lpstr>
      <vt:lpstr>Поређење две пропорције</vt:lpstr>
      <vt:lpstr>Поређење две пропорције</vt:lpstr>
      <vt:lpstr>Поређење две пропорције</vt:lpstr>
      <vt:lpstr>Поређење две пропорције</vt:lpstr>
      <vt:lpstr>Поређење две пропорције</vt:lpstr>
      <vt:lpstr>Статистичке технике за поређење група</vt:lpstr>
      <vt:lpstr>Статистичке технике за поређење група</vt:lpstr>
      <vt:lpstr>Статистичке технике за поређење група</vt:lpstr>
      <vt:lpstr>Ниво мерења</vt:lpstr>
      <vt:lpstr>Случајност узорковања</vt:lpstr>
      <vt:lpstr>Независност опсервација</vt:lpstr>
      <vt:lpstr>Независност опсервација</vt:lpstr>
      <vt:lpstr>Независност опсервација</vt:lpstr>
      <vt:lpstr>Нормалност расподеле</vt:lpstr>
      <vt:lpstr>Нормалност расподеле</vt:lpstr>
      <vt:lpstr>Нормалност расподеле</vt:lpstr>
      <vt:lpstr>Хомогеност варијансе</vt:lpstr>
      <vt:lpstr>Хомогеност варијансе</vt:lpstr>
      <vt:lpstr>Грешка прве врсте, грешка друге врсте и моћ теста</vt:lpstr>
      <vt:lpstr>Грешка прве врсте, грешка друге врсте и моћ теста</vt:lpstr>
      <vt:lpstr>Моћ теста</vt:lpstr>
      <vt:lpstr>Моћ теста</vt:lpstr>
      <vt:lpstr>Моћ теста</vt:lpstr>
      <vt:lpstr>Планирана поређења/накнадне анализе</vt:lpstr>
      <vt:lpstr>Планирана поређења/накнадне анализе</vt:lpstr>
      <vt:lpstr>Планирана поређења/накнадне анализе</vt:lpstr>
      <vt:lpstr>Планирана поређења/накнадне анализе</vt:lpstr>
      <vt:lpstr>Планирана поређења/накнадне анализе</vt:lpstr>
      <vt:lpstr>Планирана поређења/накнадне анализе</vt:lpstr>
      <vt:lpstr>Величина утицаја</vt:lpstr>
      <vt:lpstr>Величина утицаја</vt:lpstr>
      <vt:lpstr>Величина утицаја</vt:lpstr>
      <vt:lpstr>Величина утицаја</vt:lpstr>
      <vt:lpstr>Недостајући подаци</vt:lpstr>
      <vt:lpstr>Недостајући подаци</vt:lpstr>
      <vt:lpstr>Недостајући подаци</vt:lpstr>
      <vt:lpstr>Недостајући подаци</vt:lpstr>
      <vt:lpstr>Бројеви који чудно изгледају</vt:lpstr>
      <vt:lpstr>Упоређивање средине малих узорака - t расподела </vt:lpstr>
      <vt:lpstr>t расподела</vt:lpstr>
      <vt:lpstr>t расподела</vt:lpstr>
      <vt:lpstr>t расподела</vt:lpstr>
      <vt:lpstr>Студентова t расподела са 1, 4 и 20 степени слободе, показујући конвергенцију до Стандардизоване Нормалне расподеле </vt:lpstr>
      <vt:lpstr>Дво-стране тачке вероватноће t расподеле </vt:lpstr>
      <vt:lpstr>Дво-стране тачке вероватноће t расподеле </vt:lpstr>
      <vt:lpstr>Узорак t односа изведених из 750 узорака од 4 људске висине и t расподеле, по Студенту (1908) </vt:lpstr>
      <vt:lpstr>t метод једног-узорка </vt:lpstr>
      <vt:lpstr>t метод једног-узорка</vt:lpstr>
      <vt:lpstr>t метод једног-узорка</vt:lpstr>
      <vt:lpstr>Kапиларна густина (по мм2) у стопалу код пацијената са улцерацијом и код здраве контролне групе</vt:lpstr>
      <vt:lpstr>Kапиларна густина (по мм2) у стопалу код пацијената са улцерацијом и код здраве контролне групе</vt:lpstr>
      <vt:lpstr>t метод једног-узорка</vt:lpstr>
      <vt:lpstr>Дво-стране тачке вероватноће t расподеле</vt:lpstr>
      <vt:lpstr>t метод једног-узорка</vt:lpstr>
      <vt:lpstr>t метод једног-узорка</vt:lpstr>
      <vt:lpstr>t метод једног-узорка</vt:lpstr>
      <vt:lpstr>Нормални дијаграм за разлике и дијаграм разлике у односу на просек за податке за пацијенте са улцерацијом </vt:lpstr>
      <vt:lpstr>Средине два независна узорка </vt:lpstr>
      <vt:lpstr>Средине два независна узорка</vt:lpstr>
      <vt:lpstr>Средине два независна узорка</vt:lpstr>
      <vt:lpstr>Средине два независна узорка</vt:lpstr>
      <vt:lpstr>Средине два независна узорка</vt:lpstr>
      <vt:lpstr>Kапиларна густина (по мм2) у стопалу код пацијената са улцерацијом и код здраве контролне групе</vt:lpstr>
      <vt:lpstr>Kапиларна густина (по мм2) у стопалу код пацијената са улцерацијом и код здраве контролне групе</vt:lpstr>
      <vt:lpstr>Дијаграм растурања у односу на групу и Нормални дијаграм за просеке пацијената из табеле капиларне густине</vt:lpstr>
      <vt:lpstr>Средине два независна узорка</vt:lpstr>
      <vt:lpstr>Средине два независна узорка</vt:lpstr>
      <vt:lpstr>Дво-стране тачке вероватноће t расподеле </vt:lpstr>
      <vt:lpstr>Средине два независна узорка</vt:lpstr>
      <vt:lpstr>Средине два независна узорка</vt:lpstr>
      <vt:lpstr>Употреба трансформација </vt:lpstr>
      <vt:lpstr>Употреба трансформација</vt:lpstr>
      <vt:lpstr>Употреба трансформација</vt:lpstr>
      <vt:lpstr>Дебљина поткожног ткива (biceps skinfold thickness) бицепса (мм) код две групе пацијената </vt:lpstr>
      <vt:lpstr>Дијаграм растурања, хистограм и Нормални дијаграм за податке о поткожном ткиву бицепса </vt:lpstr>
      <vt:lpstr>Дијаграм растурања, хистограм и Нормални дијаграм за мерење поткожног ткива бицепса, по квадратном корену, логаритму и реципрочним трансформацијама </vt:lpstr>
      <vt:lpstr>Дебљина поткожног ткива бицепса, поређена код две групе пацијената, коришћењем различитих трансформација </vt:lpstr>
      <vt:lpstr>Дво-стране тачке вероватноће t расподеле </vt:lpstr>
      <vt:lpstr>Употреба трансформација</vt:lpstr>
      <vt:lpstr>Употреба трансформација</vt:lpstr>
      <vt:lpstr>Одступања од претпоставки t метода </vt:lpstr>
      <vt:lpstr>Узорак t односа изведених из 750 узорака од 4 људске висине и t расподеле, по Студенту (1908) </vt:lpstr>
      <vt:lpstr>Одступања од претпоставки t метода</vt:lpstr>
      <vt:lpstr>Одступања од претпоставки t метода</vt:lpstr>
      <vt:lpstr>Шта је велики узорак? </vt:lpstr>
      <vt:lpstr>Дво-стране тачке вероватноће t расподеле </vt:lpstr>
      <vt:lpstr>Шта је велики узорак?</vt:lpstr>
      <vt:lpstr>Шта је велики узорак?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459</cp:revision>
  <dcterms:created xsi:type="dcterms:W3CDTF">2006-09-26T20:52:51Z</dcterms:created>
  <dcterms:modified xsi:type="dcterms:W3CDTF">2017-01-11T09:56:59Z</dcterms:modified>
</cp:coreProperties>
</file>